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1F2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Text 0"/>
          <p:cNvSpPr/>
          <p:nvPr/>
        </p:nvSpPr>
        <p:spPr>
          <a:xfrm>
            <a:off x="793790" y="744141"/>
            <a:ext cx="6279356" cy="2480310"/>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Supervised Machine Learning: Unlocking Predictive Power from Data</a:t>
            </a:r>
            <a:endParaRPr lang="en-US" sz="3900" dirty="0"/>
          </a:p>
        </p:txBody>
      </p:sp>
      <p:sp>
        <p:nvSpPr>
          <p:cNvPr id="4" name="Text 1"/>
          <p:cNvSpPr/>
          <p:nvPr/>
        </p:nvSpPr>
        <p:spPr>
          <a:xfrm>
            <a:off x="7564874" y="724376"/>
            <a:ext cx="6279356"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5" name="Text 2"/>
          <p:cNvSpPr/>
          <p:nvPr/>
        </p:nvSpPr>
        <p:spPr>
          <a:xfrm>
            <a:off x="793790" y="3646051"/>
            <a:ext cx="13042821" cy="1190863"/>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Welcome to an exploration of Supervised Machine Learning, a pivotal field in artificial intelligence that empowers systems to learn from experience and make accurate predictions. This presentation will guide you through its foundational concepts, practical applications, and future potential.</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134797" y="544711"/>
            <a:ext cx="8360807" cy="619125"/>
          </a:xfrm>
          <a:prstGeom prst="rect">
            <a:avLst/>
          </a:prstGeom>
          <a:noFill/>
          <a:ln/>
        </p:spPr>
        <p:txBody>
          <a:bodyPr wrap="none" lIns="0" tIns="0" rIns="0" bIns="0" rtlCol="0" anchor="t"/>
          <a:lstStyle/>
          <a:p>
            <a:pPr algn="ctr" indent="0" marL="0">
              <a:lnSpc>
                <a:spcPts val="4850"/>
              </a:lnSpc>
              <a:buNone/>
            </a:pPr>
            <a:r>
              <a:rPr lang="en-US" sz="3850" b="1" dirty="0">
                <a:solidFill>
                  <a:srgbClr val="FFFFFF"/>
                </a:solidFill>
                <a:latin typeface="Inter Bold" pitchFamily="34" charset="0"/>
                <a:ea typeface="Inter Bold" pitchFamily="34" charset="-122"/>
                <a:cs typeface="Inter Bold" pitchFamily="34" charset="-120"/>
              </a:rPr>
              <a:t>The Future of Supervised Learning</a:t>
            </a:r>
            <a:endParaRPr lang="en-US" sz="3850" dirty="0"/>
          </a:p>
        </p:txBody>
      </p:sp>
      <p:pic>
        <p:nvPicPr>
          <p:cNvPr id="3" name="Image 0" descr="preencoded.png">    </p:cNvPr>
          <p:cNvPicPr>
            <a:picLocks noChangeAspect="1"/>
          </p:cNvPicPr>
          <p:nvPr/>
        </p:nvPicPr>
        <p:blipFill>
          <a:blip r:embed="rId1"/>
          <a:stretch>
            <a:fillRect/>
          </a:stretch>
        </p:blipFill>
        <p:spPr>
          <a:xfrm>
            <a:off x="792361" y="1559957"/>
            <a:ext cx="990481" cy="1703546"/>
          </a:xfrm>
          <a:prstGeom prst="rect">
            <a:avLst/>
          </a:prstGeom>
        </p:spPr>
      </p:pic>
      <p:sp>
        <p:nvSpPr>
          <p:cNvPr id="4" name="Text 1"/>
          <p:cNvSpPr/>
          <p:nvPr/>
        </p:nvSpPr>
        <p:spPr>
          <a:xfrm>
            <a:off x="1980843" y="1757958"/>
            <a:ext cx="11857196" cy="396240"/>
          </a:xfrm>
          <a:prstGeom prst="rect">
            <a:avLst/>
          </a:prstGeom>
          <a:noFill/>
          <a:ln/>
        </p:spPr>
        <p:txBody>
          <a:bodyPr wrap="none" lIns="0" tIns="0" rIns="0" bIns="0" rtlCol="0" anchor="t"/>
          <a:lstStyle/>
          <a:p>
            <a:pPr algn="l" indent="0" marL="0">
              <a:lnSpc>
                <a:spcPts val="3100"/>
              </a:lnSpc>
              <a:buNone/>
            </a:pPr>
            <a:r>
              <a:rPr lang="en-US" sz="1900" b="1" dirty="0">
                <a:solidFill>
                  <a:srgbClr val="E5E0DF"/>
                </a:solidFill>
                <a:latin typeface="Inter" pitchFamily="34" charset="0"/>
                <a:ea typeface="Inter" pitchFamily="34" charset="-122"/>
                <a:cs typeface="Inter" pitchFamily="34" charset="-120"/>
              </a:rPr>
              <a:t>Towards Less Labeled Data</a:t>
            </a:r>
            <a:endParaRPr lang="en-US" sz="1900" dirty="0"/>
          </a:p>
        </p:txBody>
      </p:sp>
      <p:sp>
        <p:nvSpPr>
          <p:cNvPr id="5" name="Text 2"/>
          <p:cNvSpPr/>
          <p:nvPr/>
        </p:nvSpPr>
        <p:spPr>
          <a:xfrm>
            <a:off x="1980843" y="2273022"/>
            <a:ext cx="11857196" cy="792480"/>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Inter" pitchFamily="34" charset="0"/>
                <a:ea typeface="Inter" pitchFamily="34" charset="-122"/>
                <a:cs typeface="Inter" pitchFamily="34" charset="-120"/>
              </a:rPr>
              <a:t>Future advancements will increasingly focus on reducing the reliance on expensive labeled data through </a:t>
            </a:r>
            <a:pPr algn="l" indent="0" marL="0">
              <a:lnSpc>
                <a:spcPts val="3100"/>
              </a:lnSpc>
              <a:buNone/>
            </a:pPr>
            <a:r>
              <a:rPr lang="en-US" sz="1900" b="1" dirty="0">
                <a:solidFill>
                  <a:srgbClr val="E5E0DF"/>
                </a:solidFill>
                <a:latin typeface="Inter" pitchFamily="34" charset="0"/>
                <a:ea typeface="Inter" pitchFamily="34" charset="-122"/>
                <a:cs typeface="Inter" pitchFamily="34" charset="-120"/>
              </a:rPr>
              <a:t>self-supervised</a:t>
            </a:r>
            <a:pPr algn="l" indent="0" marL="0">
              <a:lnSpc>
                <a:spcPts val="3100"/>
              </a:lnSpc>
              <a:buNone/>
            </a:pPr>
            <a:r>
              <a:rPr lang="en-US" sz="1900" dirty="0">
                <a:solidFill>
                  <a:srgbClr val="E5E0DF"/>
                </a:solidFill>
                <a:latin typeface="Inter" pitchFamily="34" charset="0"/>
                <a:ea typeface="Inter" pitchFamily="34" charset="-122"/>
                <a:cs typeface="Inter" pitchFamily="34" charset="-120"/>
              </a:rPr>
              <a:t> and </a:t>
            </a:r>
            <a:pPr algn="l" indent="0" marL="0">
              <a:lnSpc>
                <a:spcPts val="3100"/>
              </a:lnSpc>
              <a:buNone/>
            </a:pPr>
            <a:r>
              <a:rPr lang="en-US" sz="1900" b="1" dirty="0">
                <a:solidFill>
                  <a:srgbClr val="E5E0DF"/>
                </a:solidFill>
                <a:latin typeface="Inter" pitchFamily="34" charset="0"/>
                <a:ea typeface="Inter" pitchFamily="34" charset="-122"/>
                <a:cs typeface="Inter" pitchFamily="34" charset="-120"/>
              </a:rPr>
              <a:t>semi-supervised learning</a:t>
            </a:r>
            <a:pPr algn="l" indent="0" marL="0">
              <a:lnSpc>
                <a:spcPts val="3100"/>
              </a:lnSpc>
              <a:buNone/>
            </a:pPr>
            <a:r>
              <a:rPr lang="en-US" sz="1900" dirty="0">
                <a:solidFill>
                  <a:srgbClr val="E5E0DF"/>
                </a:solidFill>
                <a:latin typeface="Inter" pitchFamily="34" charset="0"/>
                <a:ea typeface="Inter" pitchFamily="34" charset="-122"/>
                <a:cs typeface="Inter" pitchFamily="34" charset="-120"/>
              </a:rPr>
              <a:t> techniques.</a:t>
            </a:r>
            <a:endParaRPr lang="en-US" sz="1900" dirty="0"/>
          </a:p>
        </p:txBody>
      </p:sp>
      <p:pic>
        <p:nvPicPr>
          <p:cNvPr id="6" name="Image 1" descr="preencoded.png">    </p:cNvPr>
          <p:cNvPicPr>
            <a:picLocks noChangeAspect="1"/>
          </p:cNvPicPr>
          <p:nvPr/>
        </p:nvPicPr>
        <p:blipFill>
          <a:blip r:embed="rId2"/>
          <a:stretch>
            <a:fillRect/>
          </a:stretch>
        </p:blipFill>
        <p:spPr>
          <a:xfrm>
            <a:off x="792361" y="3263503"/>
            <a:ext cx="990481" cy="1703546"/>
          </a:xfrm>
          <a:prstGeom prst="rect">
            <a:avLst/>
          </a:prstGeom>
        </p:spPr>
      </p:pic>
      <p:sp>
        <p:nvSpPr>
          <p:cNvPr id="7" name="Text 3"/>
          <p:cNvSpPr/>
          <p:nvPr/>
        </p:nvSpPr>
        <p:spPr>
          <a:xfrm>
            <a:off x="1980843" y="3461504"/>
            <a:ext cx="11857196" cy="396240"/>
          </a:xfrm>
          <a:prstGeom prst="rect">
            <a:avLst/>
          </a:prstGeom>
          <a:noFill/>
          <a:ln/>
        </p:spPr>
        <p:txBody>
          <a:bodyPr wrap="none" lIns="0" tIns="0" rIns="0" bIns="0" rtlCol="0" anchor="t"/>
          <a:lstStyle/>
          <a:p>
            <a:pPr algn="l" indent="0" marL="0">
              <a:lnSpc>
                <a:spcPts val="3100"/>
              </a:lnSpc>
              <a:buNone/>
            </a:pPr>
            <a:r>
              <a:rPr lang="en-US" sz="1900" b="1" dirty="0">
                <a:solidFill>
                  <a:srgbClr val="E5E0DF"/>
                </a:solidFill>
                <a:latin typeface="Inter" pitchFamily="34" charset="0"/>
                <a:ea typeface="Inter" pitchFamily="34" charset="-122"/>
                <a:cs typeface="Inter" pitchFamily="34" charset="-120"/>
              </a:rPr>
              <a:t>Explainable AI (XAI)</a:t>
            </a:r>
            <a:endParaRPr lang="en-US" sz="1900" dirty="0"/>
          </a:p>
        </p:txBody>
      </p:sp>
      <p:sp>
        <p:nvSpPr>
          <p:cNvPr id="8" name="Text 4"/>
          <p:cNvSpPr/>
          <p:nvPr/>
        </p:nvSpPr>
        <p:spPr>
          <a:xfrm>
            <a:off x="1980843" y="3976568"/>
            <a:ext cx="11857196" cy="792480"/>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Inter" pitchFamily="34" charset="0"/>
                <a:ea typeface="Inter" pitchFamily="34" charset="-122"/>
                <a:cs typeface="Inter" pitchFamily="34" charset="-120"/>
              </a:rPr>
              <a:t>Building trust in AI decisions through enhanced </a:t>
            </a:r>
            <a:pPr algn="l" indent="0" marL="0">
              <a:lnSpc>
                <a:spcPts val="3100"/>
              </a:lnSpc>
              <a:buNone/>
            </a:pPr>
            <a:r>
              <a:rPr lang="en-US" sz="1900" b="1" dirty="0">
                <a:solidFill>
                  <a:srgbClr val="E5E0DF"/>
                </a:solidFill>
                <a:latin typeface="Inter" pitchFamily="34" charset="0"/>
                <a:ea typeface="Inter" pitchFamily="34" charset="-122"/>
                <a:cs typeface="Inter" pitchFamily="34" charset="-120"/>
              </a:rPr>
              <a:t>explainability</a:t>
            </a:r>
            <a:pPr algn="l" indent="0" marL="0">
              <a:lnSpc>
                <a:spcPts val="3100"/>
              </a:lnSpc>
              <a:buNone/>
            </a:pPr>
            <a:r>
              <a:rPr lang="en-US" sz="1900" dirty="0">
                <a:solidFill>
                  <a:srgbClr val="E5E0DF"/>
                </a:solidFill>
                <a:latin typeface="Inter" pitchFamily="34" charset="0"/>
                <a:ea typeface="Inter" pitchFamily="34" charset="-122"/>
                <a:cs typeface="Inter" pitchFamily="34" charset="-120"/>
              </a:rPr>
              <a:t>, making models more transparent and understandable, especially in critical applications.</a:t>
            </a:r>
            <a:endParaRPr lang="en-US" sz="1900" dirty="0"/>
          </a:p>
        </p:txBody>
      </p:sp>
      <p:pic>
        <p:nvPicPr>
          <p:cNvPr id="9" name="Image 2" descr="preencoded.png">    </p:cNvPr>
          <p:cNvPicPr>
            <a:picLocks noChangeAspect="1"/>
          </p:cNvPicPr>
          <p:nvPr/>
        </p:nvPicPr>
        <p:blipFill>
          <a:blip r:embed="rId3"/>
          <a:stretch>
            <a:fillRect/>
          </a:stretch>
        </p:blipFill>
        <p:spPr>
          <a:xfrm>
            <a:off x="792361" y="4967049"/>
            <a:ext cx="990481" cy="1703546"/>
          </a:xfrm>
          <a:prstGeom prst="rect">
            <a:avLst/>
          </a:prstGeom>
        </p:spPr>
      </p:pic>
      <p:sp>
        <p:nvSpPr>
          <p:cNvPr id="10" name="Text 5"/>
          <p:cNvSpPr/>
          <p:nvPr/>
        </p:nvSpPr>
        <p:spPr>
          <a:xfrm>
            <a:off x="1980843" y="5165050"/>
            <a:ext cx="11857196" cy="396240"/>
          </a:xfrm>
          <a:prstGeom prst="rect">
            <a:avLst/>
          </a:prstGeom>
          <a:noFill/>
          <a:ln/>
        </p:spPr>
        <p:txBody>
          <a:bodyPr wrap="none" lIns="0" tIns="0" rIns="0" bIns="0" rtlCol="0" anchor="t"/>
          <a:lstStyle/>
          <a:p>
            <a:pPr algn="l" indent="0" marL="0">
              <a:lnSpc>
                <a:spcPts val="3100"/>
              </a:lnSpc>
              <a:buNone/>
            </a:pPr>
            <a:r>
              <a:rPr lang="en-US" sz="1900" b="1" dirty="0">
                <a:solidFill>
                  <a:srgbClr val="E5E0DF"/>
                </a:solidFill>
                <a:latin typeface="Inter" pitchFamily="34" charset="0"/>
                <a:ea typeface="Inter" pitchFamily="34" charset="-122"/>
                <a:cs typeface="Inter" pitchFamily="34" charset="-120"/>
              </a:rPr>
              <a:t>Real-time &amp; Edge Computing</a:t>
            </a:r>
            <a:endParaRPr lang="en-US" sz="1900" dirty="0"/>
          </a:p>
        </p:txBody>
      </p:sp>
      <p:sp>
        <p:nvSpPr>
          <p:cNvPr id="11" name="Text 6"/>
          <p:cNvSpPr/>
          <p:nvPr/>
        </p:nvSpPr>
        <p:spPr>
          <a:xfrm>
            <a:off x="1980843" y="5680115"/>
            <a:ext cx="11857196" cy="792480"/>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Inter" pitchFamily="34" charset="0"/>
                <a:ea typeface="Inter" pitchFamily="34" charset="-122"/>
                <a:cs typeface="Inter" pitchFamily="34" charset="-120"/>
              </a:rPr>
              <a:t>Growing integration with </a:t>
            </a:r>
            <a:pPr algn="l" indent="0" marL="0">
              <a:lnSpc>
                <a:spcPts val="3100"/>
              </a:lnSpc>
              <a:buNone/>
            </a:pPr>
            <a:r>
              <a:rPr lang="en-US" sz="1900" b="1" dirty="0">
                <a:solidFill>
                  <a:srgbClr val="E5E0DF"/>
                </a:solidFill>
                <a:latin typeface="Inter" pitchFamily="34" charset="0"/>
                <a:ea typeface="Inter" pitchFamily="34" charset="-122"/>
                <a:cs typeface="Inter" pitchFamily="34" charset="-120"/>
              </a:rPr>
              <a:t>big data</a:t>
            </a:r>
            <a:pPr algn="l" indent="0" marL="0">
              <a:lnSpc>
                <a:spcPts val="3100"/>
              </a:lnSpc>
              <a:buNone/>
            </a:pPr>
            <a:r>
              <a:rPr lang="en-US" sz="1900" dirty="0">
                <a:solidFill>
                  <a:srgbClr val="E5E0DF"/>
                </a:solidFill>
                <a:latin typeface="Inter" pitchFamily="34" charset="0"/>
                <a:ea typeface="Inter" pitchFamily="34" charset="-122"/>
                <a:cs typeface="Inter" pitchFamily="34" charset="-120"/>
              </a:rPr>
              <a:t> and </a:t>
            </a:r>
            <a:pPr algn="l" indent="0" marL="0">
              <a:lnSpc>
                <a:spcPts val="3100"/>
              </a:lnSpc>
              <a:buNone/>
            </a:pPr>
            <a:r>
              <a:rPr lang="en-US" sz="1900" b="1" dirty="0">
                <a:solidFill>
                  <a:srgbClr val="E5E0DF"/>
                </a:solidFill>
                <a:latin typeface="Inter" pitchFamily="34" charset="0"/>
                <a:ea typeface="Inter" pitchFamily="34" charset="-122"/>
                <a:cs typeface="Inter" pitchFamily="34" charset="-120"/>
              </a:rPr>
              <a:t>edge computing</a:t>
            </a:r>
            <a:pPr algn="l" indent="0" marL="0">
              <a:lnSpc>
                <a:spcPts val="3100"/>
              </a:lnSpc>
              <a:buNone/>
            </a:pPr>
            <a:r>
              <a:rPr lang="en-US" sz="1900" dirty="0">
                <a:solidFill>
                  <a:srgbClr val="E5E0DF"/>
                </a:solidFill>
                <a:latin typeface="Inter" pitchFamily="34" charset="0"/>
                <a:ea typeface="Inter" pitchFamily="34" charset="-122"/>
                <a:cs typeface="Inter" pitchFamily="34" charset="-120"/>
              </a:rPr>
              <a:t> will enable supervised models to deliver real-time predictions directly at the source of data generation.</a:t>
            </a:r>
            <a:endParaRPr lang="en-US" sz="1900" dirty="0"/>
          </a:p>
        </p:txBody>
      </p:sp>
      <p:sp>
        <p:nvSpPr>
          <p:cNvPr id="12" name="Text 7"/>
          <p:cNvSpPr/>
          <p:nvPr/>
        </p:nvSpPr>
        <p:spPr>
          <a:xfrm>
            <a:off x="792361" y="6893362"/>
            <a:ext cx="13045678" cy="792480"/>
          </a:xfrm>
          <a:prstGeom prst="rect">
            <a:avLst/>
          </a:prstGeom>
          <a:noFill/>
          <a:ln/>
        </p:spPr>
        <p:txBody>
          <a:bodyPr wrap="square" lIns="0" tIns="0" rIns="0" bIns="0" rtlCol="0" anchor="t"/>
          <a:lstStyle/>
          <a:p>
            <a:pPr algn="ctr" indent="0" marL="0">
              <a:lnSpc>
                <a:spcPts val="3100"/>
              </a:lnSpc>
              <a:buNone/>
            </a:pPr>
            <a:r>
              <a:rPr lang="en-US" sz="1900" dirty="0">
                <a:solidFill>
                  <a:srgbClr val="E5E0DF"/>
                </a:solidFill>
                <a:latin typeface="Inter" pitchFamily="34" charset="0"/>
                <a:ea typeface="Inter" pitchFamily="34" charset="-122"/>
                <a:cs typeface="Inter" pitchFamily="34" charset="-120"/>
              </a:rPr>
              <a:t>Supervised learning remains a cornerstone of AI, continuously evolving to empower smarter, more informed, and data-driven decisions across the globe.</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72371"/>
            <a:ext cx="9453443"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What is Supervised Machine Learning?</a:t>
            </a:r>
            <a:endParaRPr lang="en-US" sz="3900" dirty="0"/>
          </a:p>
        </p:txBody>
      </p:sp>
      <p:sp>
        <p:nvSpPr>
          <p:cNvPr id="3" name="Shape 1"/>
          <p:cNvSpPr/>
          <p:nvPr/>
        </p:nvSpPr>
        <p:spPr>
          <a:xfrm>
            <a:off x="793790" y="1889284"/>
            <a:ext cx="13042821" cy="4053840"/>
          </a:xfrm>
          <a:prstGeom prst="roundRect">
            <a:avLst>
              <a:gd name="adj" fmla="val 2056"/>
            </a:avLst>
          </a:prstGeom>
          <a:solidFill>
            <a:srgbClr val="110080"/>
          </a:solidFill>
          <a:ln w="7620">
            <a:solidFill>
              <a:srgbClr val="2A1999"/>
            </a:solidFill>
            <a:prstDash val="solid"/>
          </a:ln>
        </p:spPr>
      </p:sp>
      <p:sp>
        <p:nvSpPr>
          <p:cNvPr id="4" name="Shape 2"/>
          <p:cNvSpPr/>
          <p:nvPr/>
        </p:nvSpPr>
        <p:spPr>
          <a:xfrm>
            <a:off x="801410" y="1896904"/>
            <a:ext cx="4342448" cy="4038600"/>
          </a:xfrm>
          <a:prstGeom prst="roundRect">
            <a:avLst>
              <a:gd name="adj" fmla="val 2064"/>
            </a:avLst>
          </a:prstGeom>
          <a:solidFill>
            <a:srgbClr val="110080"/>
          </a:solidFill>
          <a:ln/>
        </p:spPr>
      </p:sp>
      <p:sp>
        <p:nvSpPr>
          <p:cNvPr id="5" name="Text 3"/>
          <p:cNvSpPr/>
          <p:nvPr/>
        </p:nvSpPr>
        <p:spPr>
          <a:xfrm>
            <a:off x="999768" y="2095262"/>
            <a:ext cx="3647956" cy="744141"/>
          </a:xfrm>
          <a:prstGeom prst="rect">
            <a:avLst/>
          </a:prstGeom>
          <a:noFill/>
          <a:ln/>
        </p:spPr>
        <p:txBody>
          <a:bodyPr wrap="square" lIns="0" tIns="0" rIns="0" bIns="0" rtlCol="0" anchor="t"/>
          <a:lstStyle/>
          <a:p>
            <a:pPr algn="l" indent="0" marL="0">
              <a:lnSpc>
                <a:spcPts val="2900"/>
              </a:lnSpc>
              <a:buNone/>
            </a:pPr>
            <a:r>
              <a:rPr lang="en-US" sz="2300" b="1" dirty="0">
                <a:solidFill>
                  <a:srgbClr val="E5E0DF"/>
                </a:solidFill>
                <a:latin typeface="Inter Bold" pitchFamily="34" charset="0"/>
                <a:ea typeface="Inter Bold" pitchFamily="34" charset="-122"/>
                <a:cs typeface="Inter Bold" pitchFamily="34" charset="-120"/>
              </a:rPr>
              <a:t>Learning from Labeled Data</a:t>
            </a:r>
            <a:endParaRPr lang="en-US" sz="2300" dirty="0"/>
          </a:p>
        </p:txBody>
      </p:sp>
      <p:sp>
        <p:nvSpPr>
          <p:cNvPr id="6" name="Text 4"/>
          <p:cNvSpPr/>
          <p:nvPr/>
        </p:nvSpPr>
        <p:spPr>
          <a:xfrm>
            <a:off x="999768" y="2958465"/>
            <a:ext cx="3647956" cy="2381726"/>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Supervised Machine Learning is a fundamental approach where algorithms learn from data that has been "labeled," meaning each input example is paired with its correct output.</a:t>
            </a:r>
            <a:endParaRPr lang="en-US" sz="1950" dirty="0"/>
          </a:p>
        </p:txBody>
      </p:sp>
      <p:sp>
        <p:nvSpPr>
          <p:cNvPr id="7" name="Shape 5"/>
          <p:cNvSpPr/>
          <p:nvPr/>
        </p:nvSpPr>
        <p:spPr>
          <a:xfrm>
            <a:off x="5143857" y="1896904"/>
            <a:ext cx="4342567" cy="4038600"/>
          </a:xfrm>
          <a:prstGeom prst="rect">
            <a:avLst/>
          </a:prstGeom>
          <a:solidFill>
            <a:srgbClr val="110080"/>
          </a:solidFill>
          <a:ln/>
        </p:spPr>
      </p:sp>
      <p:sp>
        <p:nvSpPr>
          <p:cNvPr id="8" name="Shape 6"/>
          <p:cNvSpPr/>
          <p:nvPr/>
        </p:nvSpPr>
        <p:spPr>
          <a:xfrm>
            <a:off x="5143857" y="1896904"/>
            <a:ext cx="22860" cy="4038600"/>
          </a:xfrm>
          <a:prstGeom prst="roundRect">
            <a:avLst>
              <a:gd name="adj" fmla="val 364651"/>
            </a:avLst>
          </a:prstGeom>
          <a:solidFill>
            <a:srgbClr val="2A1999"/>
          </a:solidFill>
          <a:ln/>
        </p:spPr>
      </p:sp>
      <p:sp>
        <p:nvSpPr>
          <p:cNvPr id="9" name="Text 7"/>
          <p:cNvSpPr/>
          <p:nvPr/>
        </p:nvSpPr>
        <p:spPr>
          <a:xfrm>
            <a:off x="5639991" y="2095262"/>
            <a:ext cx="3350300" cy="744141"/>
          </a:xfrm>
          <a:prstGeom prst="rect">
            <a:avLst/>
          </a:prstGeom>
          <a:noFill/>
          <a:ln/>
        </p:spPr>
        <p:txBody>
          <a:bodyPr wrap="square" lIns="0" tIns="0" rIns="0" bIns="0" rtlCol="0" anchor="t"/>
          <a:lstStyle/>
          <a:p>
            <a:pPr algn="l" indent="0" marL="0">
              <a:lnSpc>
                <a:spcPts val="2900"/>
              </a:lnSpc>
              <a:buNone/>
            </a:pPr>
            <a:r>
              <a:rPr lang="en-US" sz="2300" b="1" dirty="0">
                <a:solidFill>
                  <a:srgbClr val="E5E0DF"/>
                </a:solidFill>
                <a:latin typeface="Inter Bold" pitchFamily="34" charset="0"/>
                <a:ea typeface="Inter Bold" pitchFamily="34" charset="-122"/>
                <a:cs typeface="Inter Bold" pitchFamily="34" charset="-120"/>
              </a:rPr>
              <a:t>Guided Learning Process</a:t>
            </a:r>
            <a:endParaRPr lang="en-US" sz="2300" dirty="0"/>
          </a:p>
        </p:txBody>
      </p:sp>
      <p:sp>
        <p:nvSpPr>
          <p:cNvPr id="10" name="Text 8"/>
          <p:cNvSpPr/>
          <p:nvPr/>
        </p:nvSpPr>
        <p:spPr>
          <a:xfrm>
            <a:off x="5639991" y="2958465"/>
            <a:ext cx="3350300" cy="2778681"/>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Think of it as a student learning under a teacher's guidance. The model is fed numerous examples of input-output pairs, allowing it to discern patterns and relationships independently.</a:t>
            </a:r>
            <a:endParaRPr lang="en-US" sz="1950" dirty="0"/>
          </a:p>
        </p:txBody>
      </p:sp>
      <p:sp>
        <p:nvSpPr>
          <p:cNvPr id="11" name="Shape 9"/>
          <p:cNvSpPr/>
          <p:nvPr/>
        </p:nvSpPr>
        <p:spPr>
          <a:xfrm>
            <a:off x="4895850" y="3668137"/>
            <a:ext cx="496133" cy="496133"/>
          </a:xfrm>
          <a:prstGeom prst="roundRect">
            <a:avLst>
              <a:gd name="adj" fmla="val 16802"/>
            </a:avLst>
          </a:prstGeom>
          <a:solidFill>
            <a:srgbClr val="272525"/>
          </a:solidFill>
          <a:ln w="22860">
            <a:solidFill>
              <a:srgbClr val="2A1999"/>
            </a:solidFill>
            <a:prstDash val="solid"/>
          </a:ln>
        </p:spPr>
      </p:sp>
      <p:pic>
        <p:nvPicPr>
          <p:cNvPr id="12" name="Image 0" descr="preencoded.png">    </p:cNvPr>
          <p:cNvPicPr>
            <a:picLocks noChangeAspect="1"/>
          </p:cNvPicPr>
          <p:nvPr/>
        </p:nvPicPr>
        <p:blipFill>
          <a:blip r:embed="rId1"/>
          <a:stretch>
            <a:fillRect/>
          </a:stretch>
        </p:blipFill>
        <p:spPr>
          <a:xfrm>
            <a:off x="5019913" y="3761125"/>
            <a:ext cx="248007" cy="310039"/>
          </a:xfrm>
          <a:prstGeom prst="rect">
            <a:avLst/>
          </a:prstGeom>
        </p:spPr>
      </p:pic>
      <p:sp>
        <p:nvSpPr>
          <p:cNvPr id="13" name="Shape 10"/>
          <p:cNvSpPr/>
          <p:nvPr/>
        </p:nvSpPr>
        <p:spPr>
          <a:xfrm>
            <a:off x="9486424" y="1896904"/>
            <a:ext cx="4342567" cy="4038600"/>
          </a:xfrm>
          <a:prstGeom prst="rect">
            <a:avLst/>
          </a:prstGeom>
          <a:solidFill>
            <a:srgbClr val="110080"/>
          </a:solidFill>
          <a:ln/>
        </p:spPr>
      </p:sp>
      <p:sp>
        <p:nvSpPr>
          <p:cNvPr id="14" name="Shape 11"/>
          <p:cNvSpPr/>
          <p:nvPr/>
        </p:nvSpPr>
        <p:spPr>
          <a:xfrm>
            <a:off x="9486424" y="1896904"/>
            <a:ext cx="22860" cy="4038600"/>
          </a:xfrm>
          <a:prstGeom prst="roundRect">
            <a:avLst>
              <a:gd name="adj" fmla="val 364651"/>
            </a:avLst>
          </a:prstGeom>
          <a:solidFill>
            <a:srgbClr val="2A1999"/>
          </a:solidFill>
          <a:ln/>
        </p:spPr>
      </p:sp>
      <p:sp>
        <p:nvSpPr>
          <p:cNvPr id="15" name="Text 12"/>
          <p:cNvSpPr/>
          <p:nvPr/>
        </p:nvSpPr>
        <p:spPr>
          <a:xfrm>
            <a:off x="9982557" y="209526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5E0DF"/>
                </a:solidFill>
                <a:latin typeface="Inter Bold" pitchFamily="34" charset="0"/>
                <a:ea typeface="Inter Bold" pitchFamily="34" charset="-122"/>
                <a:cs typeface="Inter Bold" pitchFamily="34" charset="-120"/>
              </a:rPr>
              <a:t>Predictive Power</a:t>
            </a:r>
            <a:endParaRPr lang="en-US" sz="2300" dirty="0"/>
          </a:p>
        </p:txBody>
      </p:sp>
      <p:sp>
        <p:nvSpPr>
          <p:cNvPr id="16" name="Text 13"/>
          <p:cNvSpPr/>
          <p:nvPr/>
        </p:nvSpPr>
        <p:spPr>
          <a:xfrm>
            <a:off x="9982557" y="2586395"/>
            <a:ext cx="3648075" cy="1984772"/>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Once trained, the model can predict outcomes for new, unseen data. This predictive capability is at the heart of many modern AI applications.</a:t>
            </a:r>
            <a:endParaRPr lang="en-US" sz="1950" dirty="0"/>
          </a:p>
        </p:txBody>
      </p:sp>
      <p:sp>
        <p:nvSpPr>
          <p:cNvPr id="17" name="Shape 14"/>
          <p:cNvSpPr/>
          <p:nvPr/>
        </p:nvSpPr>
        <p:spPr>
          <a:xfrm>
            <a:off x="9238417" y="3668137"/>
            <a:ext cx="496133" cy="496133"/>
          </a:xfrm>
          <a:prstGeom prst="roundRect">
            <a:avLst>
              <a:gd name="adj" fmla="val 16802"/>
            </a:avLst>
          </a:prstGeom>
          <a:solidFill>
            <a:srgbClr val="272525"/>
          </a:solidFill>
          <a:ln w="22860">
            <a:solidFill>
              <a:srgbClr val="2A1999"/>
            </a:solidFill>
            <a:prstDash val="solid"/>
          </a:ln>
        </p:spPr>
      </p:sp>
      <p:pic>
        <p:nvPicPr>
          <p:cNvPr id="18" name="Image 1" descr="preencoded.png">    </p:cNvPr>
          <p:cNvPicPr>
            <a:picLocks noChangeAspect="1"/>
          </p:cNvPicPr>
          <p:nvPr/>
        </p:nvPicPr>
        <p:blipFill>
          <a:blip r:embed="rId2"/>
          <a:stretch>
            <a:fillRect/>
          </a:stretch>
        </p:blipFill>
        <p:spPr>
          <a:xfrm>
            <a:off x="9362480" y="3761125"/>
            <a:ext cx="248007" cy="310039"/>
          </a:xfrm>
          <a:prstGeom prst="rect">
            <a:avLst/>
          </a:prstGeom>
        </p:spPr>
      </p:pic>
      <p:sp>
        <p:nvSpPr>
          <p:cNvPr id="19" name="Text 15"/>
          <p:cNvSpPr/>
          <p:nvPr/>
        </p:nvSpPr>
        <p:spPr>
          <a:xfrm>
            <a:off x="793790" y="6166366"/>
            <a:ext cx="13042821" cy="1190863"/>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From identifying spam emails to recognizing objects in images and assisting in medical diagnoses, supervised learning forms the backbone of intelligent systems that learn and adapt. It's about empowering machines to make informed decisions based on historical patterns.</a:t>
            </a:r>
            <a:endParaRPr 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72525">
              <a:alpha val="80000"/>
            </a:srgbClr>
          </a:solidFill>
          <a:ln/>
        </p:spPr>
      </p:sp>
      <p:sp>
        <p:nvSpPr>
          <p:cNvPr id="4" name="Text 1"/>
          <p:cNvSpPr/>
          <p:nvPr/>
        </p:nvSpPr>
        <p:spPr>
          <a:xfrm>
            <a:off x="793790" y="893326"/>
            <a:ext cx="7249478"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Types of Supervised Learning</a:t>
            </a:r>
            <a:endParaRPr lang="en-US" sz="3900" dirty="0"/>
          </a:p>
        </p:txBody>
      </p:sp>
      <p:sp>
        <p:nvSpPr>
          <p:cNvPr id="5" name="Text 2"/>
          <p:cNvSpPr/>
          <p:nvPr/>
        </p:nvSpPr>
        <p:spPr>
          <a:xfrm>
            <a:off x="793790" y="1811060"/>
            <a:ext cx="13042821" cy="793909"/>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Supervised learning broadly categorizes into two main types, each addressing different prediction goals. Understanding these distinctions is key to selecting the right approach for a given problem.</a:t>
            </a:r>
            <a:endParaRPr lang="en-US" sz="1950" dirty="0"/>
          </a:p>
        </p:txBody>
      </p:sp>
      <p:sp>
        <p:nvSpPr>
          <p:cNvPr id="6" name="Shape 3"/>
          <p:cNvSpPr/>
          <p:nvPr/>
        </p:nvSpPr>
        <p:spPr>
          <a:xfrm>
            <a:off x="793790" y="3125867"/>
            <a:ext cx="6422231" cy="3193256"/>
          </a:xfrm>
          <a:prstGeom prst="roundRect">
            <a:avLst>
              <a:gd name="adj" fmla="val 3436"/>
            </a:avLst>
          </a:prstGeom>
          <a:solidFill>
            <a:srgbClr val="272525"/>
          </a:solidFill>
          <a:ln/>
        </p:spPr>
      </p:sp>
      <p:sp>
        <p:nvSpPr>
          <p:cNvPr id="7" name="Shape 4"/>
          <p:cNvSpPr/>
          <p:nvPr/>
        </p:nvSpPr>
        <p:spPr>
          <a:xfrm>
            <a:off x="793790" y="3103007"/>
            <a:ext cx="6422231" cy="91440"/>
          </a:xfrm>
          <a:prstGeom prst="roundRect">
            <a:avLst>
              <a:gd name="adj" fmla="val 91163"/>
            </a:avLst>
          </a:prstGeom>
          <a:solidFill>
            <a:srgbClr val="2B0AFF"/>
          </a:solidFill>
          <a:ln/>
        </p:spPr>
      </p:sp>
      <p:sp>
        <p:nvSpPr>
          <p:cNvPr id="8" name="Shape 5"/>
          <p:cNvSpPr/>
          <p:nvPr/>
        </p:nvSpPr>
        <p:spPr>
          <a:xfrm>
            <a:off x="3707249" y="2828211"/>
            <a:ext cx="595313" cy="595313"/>
          </a:xfrm>
          <a:prstGeom prst="roundRect">
            <a:avLst>
              <a:gd name="adj" fmla="val 153600"/>
            </a:avLst>
          </a:prstGeom>
          <a:solidFill>
            <a:srgbClr val="2B0AFF"/>
          </a:solidFill>
          <a:ln/>
        </p:spPr>
      </p:sp>
      <p:sp>
        <p:nvSpPr>
          <p:cNvPr id="9" name="Text 6"/>
          <p:cNvSpPr/>
          <p:nvPr/>
        </p:nvSpPr>
        <p:spPr>
          <a:xfrm>
            <a:off x="3885843" y="2977039"/>
            <a:ext cx="238125" cy="297656"/>
          </a:xfrm>
          <a:prstGeom prst="rect">
            <a:avLst/>
          </a:prstGeom>
          <a:noFill/>
          <a:ln/>
        </p:spPr>
        <p:txBody>
          <a:bodyPr wrap="none" lIns="0" tIns="0" rIns="0" bIns="0" rtlCol="0" anchor="t"/>
          <a:lstStyle/>
          <a:p>
            <a:pPr algn="l" indent="0" marL="0">
              <a:lnSpc>
                <a:spcPts val="3000"/>
              </a:lnSpc>
              <a:buNone/>
            </a:pPr>
            <a:r>
              <a:rPr lang="en-US" sz="1850" b="1" dirty="0">
                <a:solidFill>
                  <a:srgbClr val="FFFFFF"/>
                </a:solidFill>
                <a:latin typeface="Inter Bold" pitchFamily="34" charset="0"/>
                <a:ea typeface="Inter Bold" pitchFamily="34" charset="-122"/>
                <a:cs typeface="Inter Bold" pitchFamily="34" charset="-120"/>
              </a:rPr>
              <a:t>1</a:t>
            </a:r>
            <a:endParaRPr lang="en-US" sz="1850" dirty="0"/>
          </a:p>
        </p:txBody>
      </p:sp>
      <p:sp>
        <p:nvSpPr>
          <p:cNvPr id="10" name="Text 7"/>
          <p:cNvSpPr/>
          <p:nvPr/>
        </p:nvSpPr>
        <p:spPr>
          <a:xfrm>
            <a:off x="1015008" y="362200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5E0DF"/>
                </a:solidFill>
                <a:latin typeface="Inter Bold" pitchFamily="34" charset="0"/>
                <a:ea typeface="Inter Bold" pitchFamily="34" charset="-122"/>
                <a:cs typeface="Inter Bold" pitchFamily="34" charset="-120"/>
              </a:rPr>
              <a:t>Classification</a:t>
            </a:r>
            <a:endParaRPr lang="en-US" sz="2300" dirty="0"/>
          </a:p>
        </p:txBody>
      </p:sp>
      <p:sp>
        <p:nvSpPr>
          <p:cNvPr id="11" name="Text 8"/>
          <p:cNvSpPr/>
          <p:nvPr/>
        </p:nvSpPr>
        <p:spPr>
          <a:xfrm>
            <a:off x="1015008" y="4113133"/>
            <a:ext cx="5979795" cy="1587818"/>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Predicts discrete, categorical outcomes. Examples include determining if an email is spam (yes/no), identifying a digit from an image (0-9), or classifying a tumor as benign or malignant.</a:t>
            </a:r>
            <a:endParaRPr lang="en-US" sz="1950" dirty="0"/>
          </a:p>
        </p:txBody>
      </p:sp>
      <p:sp>
        <p:nvSpPr>
          <p:cNvPr id="12" name="Shape 9"/>
          <p:cNvSpPr/>
          <p:nvPr/>
        </p:nvSpPr>
        <p:spPr>
          <a:xfrm>
            <a:off x="7414379" y="3125867"/>
            <a:ext cx="6422231" cy="3193256"/>
          </a:xfrm>
          <a:prstGeom prst="roundRect">
            <a:avLst>
              <a:gd name="adj" fmla="val 3436"/>
            </a:avLst>
          </a:prstGeom>
          <a:solidFill>
            <a:srgbClr val="272525"/>
          </a:solidFill>
          <a:ln/>
        </p:spPr>
      </p:sp>
      <p:sp>
        <p:nvSpPr>
          <p:cNvPr id="13" name="Shape 10"/>
          <p:cNvSpPr/>
          <p:nvPr/>
        </p:nvSpPr>
        <p:spPr>
          <a:xfrm>
            <a:off x="7414379" y="3103007"/>
            <a:ext cx="6422231" cy="91440"/>
          </a:xfrm>
          <a:prstGeom prst="roundRect">
            <a:avLst>
              <a:gd name="adj" fmla="val 91163"/>
            </a:avLst>
          </a:prstGeom>
          <a:solidFill>
            <a:srgbClr val="2B0AFF"/>
          </a:solidFill>
          <a:ln/>
        </p:spPr>
      </p:sp>
      <p:sp>
        <p:nvSpPr>
          <p:cNvPr id="14" name="Shape 11"/>
          <p:cNvSpPr/>
          <p:nvPr/>
        </p:nvSpPr>
        <p:spPr>
          <a:xfrm>
            <a:off x="10327838" y="2828211"/>
            <a:ext cx="595313" cy="595313"/>
          </a:xfrm>
          <a:prstGeom prst="roundRect">
            <a:avLst>
              <a:gd name="adj" fmla="val 153600"/>
            </a:avLst>
          </a:prstGeom>
          <a:solidFill>
            <a:srgbClr val="2B0AFF"/>
          </a:solidFill>
          <a:ln/>
        </p:spPr>
      </p:sp>
      <p:sp>
        <p:nvSpPr>
          <p:cNvPr id="15" name="Text 12"/>
          <p:cNvSpPr/>
          <p:nvPr/>
        </p:nvSpPr>
        <p:spPr>
          <a:xfrm>
            <a:off x="10506432" y="2977039"/>
            <a:ext cx="238125" cy="297656"/>
          </a:xfrm>
          <a:prstGeom prst="rect">
            <a:avLst/>
          </a:prstGeom>
          <a:noFill/>
          <a:ln/>
        </p:spPr>
        <p:txBody>
          <a:bodyPr wrap="none" lIns="0" tIns="0" rIns="0" bIns="0" rtlCol="0" anchor="t"/>
          <a:lstStyle/>
          <a:p>
            <a:pPr algn="l" indent="0" marL="0">
              <a:lnSpc>
                <a:spcPts val="3000"/>
              </a:lnSpc>
              <a:buNone/>
            </a:pPr>
            <a:r>
              <a:rPr lang="en-US" sz="1850" b="1" dirty="0">
                <a:solidFill>
                  <a:srgbClr val="FFFFFF"/>
                </a:solidFill>
                <a:latin typeface="Inter Bold" pitchFamily="34" charset="0"/>
                <a:ea typeface="Inter Bold" pitchFamily="34" charset="-122"/>
                <a:cs typeface="Inter Bold" pitchFamily="34" charset="-120"/>
              </a:rPr>
              <a:t>2</a:t>
            </a:r>
            <a:endParaRPr lang="en-US" sz="1850" dirty="0"/>
          </a:p>
        </p:txBody>
      </p:sp>
      <p:sp>
        <p:nvSpPr>
          <p:cNvPr id="16" name="Text 13"/>
          <p:cNvSpPr/>
          <p:nvPr/>
        </p:nvSpPr>
        <p:spPr>
          <a:xfrm>
            <a:off x="7635597" y="362200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5E0DF"/>
                </a:solidFill>
                <a:latin typeface="Inter Bold" pitchFamily="34" charset="0"/>
                <a:ea typeface="Inter Bold" pitchFamily="34" charset="-122"/>
                <a:cs typeface="Inter Bold" pitchFamily="34" charset="-120"/>
              </a:rPr>
              <a:t>Regression</a:t>
            </a:r>
            <a:endParaRPr lang="en-US" sz="2300" dirty="0"/>
          </a:p>
        </p:txBody>
      </p:sp>
      <p:sp>
        <p:nvSpPr>
          <p:cNvPr id="17" name="Text 14"/>
          <p:cNvSpPr/>
          <p:nvPr/>
        </p:nvSpPr>
        <p:spPr>
          <a:xfrm>
            <a:off x="7635597" y="4113133"/>
            <a:ext cx="5979795" cy="1984772"/>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Predicts continuous numerical values. This could involve forecasting house prices based on features like size and location, predicting tomorrow's temperature, or estimating a person's age from their facial features.</a:t>
            </a:r>
            <a:endParaRPr lang="en-US" sz="1950" dirty="0"/>
          </a:p>
        </p:txBody>
      </p:sp>
      <p:sp>
        <p:nvSpPr>
          <p:cNvPr id="18" name="Text 15"/>
          <p:cNvSpPr/>
          <p:nvPr/>
        </p:nvSpPr>
        <p:spPr>
          <a:xfrm>
            <a:off x="793790" y="6542365"/>
            <a:ext cx="13042821" cy="793909"/>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Common algorithms include Logistic Regression for classification tasks and Linear Regression for predicting continuous values, though many other sophisticated algorithms exist within both categories.</a:t>
            </a:r>
            <a:endParaRPr lang="en-US" sz="1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48308"/>
            <a:ext cx="6989564"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Key Terminology &amp; Concepts</a:t>
            </a:r>
            <a:endParaRPr lang="en-US" sz="3900" dirty="0"/>
          </a:p>
        </p:txBody>
      </p:sp>
      <p:sp>
        <p:nvSpPr>
          <p:cNvPr id="3" name="Text 1"/>
          <p:cNvSpPr/>
          <p:nvPr/>
        </p:nvSpPr>
        <p:spPr>
          <a:xfrm>
            <a:off x="793790" y="1765221"/>
            <a:ext cx="13042821" cy="793909"/>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Navigating supervised machine learning requires familiarity with its core vocabulary. These terms define the components and processes essential to building and evaluating predictive models.</a:t>
            </a:r>
            <a:endParaRPr lang="en-US" sz="1950" dirty="0"/>
          </a:p>
        </p:txBody>
      </p:sp>
      <p:sp>
        <p:nvSpPr>
          <p:cNvPr id="4" name="Shape 2"/>
          <p:cNvSpPr/>
          <p:nvPr/>
        </p:nvSpPr>
        <p:spPr>
          <a:xfrm>
            <a:off x="793790" y="2782372"/>
            <a:ext cx="4215289" cy="3681770"/>
          </a:xfrm>
          <a:prstGeom prst="roundRect">
            <a:avLst>
              <a:gd name="adj" fmla="val 12938"/>
            </a:avLst>
          </a:prstGeom>
          <a:solidFill>
            <a:srgbClr val="110080"/>
          </a:solidFill>
          <a:ln w="7620">
            <a:solidFill>
              <a:srgbClr val="2A1999"/>
            </a:solidFill>
            <a:prstDash val="solid"/>
          </a:ln>
        </p:spPr>
      </p:sp>
      <p:sp>
        <p:nvSpPr>
          <p:cNvPr id="5" name="Text 3"/>
          <p:cNvSpPr/>
          <p:nvPr/>
        </p:nvSpPr>
        <p:spPr>
          <a:xfrm>
            <a:off x="999768" y="2988350"/>
            <a:ext cx="3544372" cy="372070"/>
          </a:xfrm>
          <a:prstGeom prst="rect">
            <a:avLst/>
          </a:prstGeom>
          <a:noFill/>
          <a:ln/>
        </p:spPr>
        <p:txBody>
          <a:bodyPr wrap="none" lIns="0" tIns="0" rIns="0" bIns="0" rtlCol="0" anchor="t"/>
          <a:lstStyle/>
          <a:p>
            <a:pPr algn="l" indent="0" marL="0">
              <a:lnSpc>
                <a:spcPts val="2900"/>
              </a:lnSpc>
              <a:buNone/>
            </a:pPr>
            <a:r>
              <a:rPr lang="en-US" sz="2300" b="1" dirty="0">
                <a:solidFill>
                  <a:srgbClr val="E5E0DF"/>
                </a:solidFill>
                <a:latin typeface="Inter Bold" pitchFamily="34" charset="0"/>
                <a:ea typeface="Inter Bold" pitchFamily="34" charset="-122"/>
                <a:cs typeface="Inter Bold" pitchFamily="34" charset="-120"/>
              </a:rPr>
              <a:t>Training Data &amp; Features</a:t>
            </a:r>
            <a:endParaRPr lang="en-US" sz="2300" dirty="0"/>
          </a:p>
        </p:txBody>
      </p:sp>
      <p:sp>
        <p:nvSpPr>
          <p:cNvPr id="6" name="Text 4"/>
          <p:cNvSpPr/>
          <p:nvPr/>
        </p:nvSpPr>
        <p:spPr>
          <a:xfrm>
            <a:off x="999768" y="3479483"/>
            <a:ext cx="3803333" cy="2381726"/>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The dataset used to teach the model, consisting of input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features</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(independent variables) and their corresponding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labels</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(correct output values).</a:t>
            </a:r>
            <a:endParaRPr lang="en-US" sz="1950" dirty="0"/>
          </a:p>
        </p:txBody>
      </p:sp>
      <p:sp>
        <p:nvSpPr>
          <p:cNvPr id="7" name="Shape 5"/>
          <p:cNvSpPr/>
          <p:nvPr/>
        </p:nvSpPr>
        <p:spPr>
          <a:xfrm>
            <a:off x="5207437" y="2782372"/>
            <a:ext cx="4215408" cy="3681770"/>
          </a:xfrm>
          <a:prstGeom prst="roundRect">
            <a:avLst>
              <a:gd name="adj" fmla="val 12938"/>
            </a:avLst>
          </a:prstGeom>
          <a:solidFill>
            <a:srgbClr val="110080"/>
          </a:solidFill>
          <a:ln w="7620">
            <a:solidFill>
              <a:srgbClr val="2A1999"/>
            </a:solidFill>
            <a:prstDash val="solid"/>
          </a:ln>
        </p:spPr>
      </p:sp>
      <p:sp>
        <p:nvSpPr>
          <p:cNvPr id="8" name="Text 6"/>
          <p:cNvSpPr/>
          <p:nvPr/>
        </p:nvSpPr>
        <p:spPr>
          <a:xfrm>
            <a:off x="5413415" y="298835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5E0DF"/>
                </a:solidFill>
                <a:latin typeface="Inter Bold" pitchFamily="34" charset="0"/>
                <a:ea typeface="Inter Bold" pitchFamily="34" charset="-122"/>
                <a:cs typeface="Inter Bold" pitchFamily="34" charset="-120"/>
              </a:rPr>
              <a:t>Model &amp; Overfitting</a:t>
            </a:r>
            <a:endParaRPr lang="en-US" sz="2300" dirty="0"/>
          </a:p>
        </p:txBody>
      </p:sp>
      <p:sp>
        <p:nvSpPr>
          <p:cNvPr id="9" name="Text 7"/>
          <p:cNvSpPr/>
          <p:nvPr/>
        </p:nvSpPr>
        <p:spPr>
          <a:xfrm>
            <a:off x="5413415" y="3479483"/>
            <a:ext cx="3803452" cy="2778681"/>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The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model</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is the learned function.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Overfitting</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occurs when a model learns the training data too well, capturing noise instead of general patterns, leading to poor performance on new data.</a:t>
            </a:r>
            <a:endParaRPr lang="en-US" sz="1950" dirty="0"/>
          </a:p>
        </p:txBody>
      </p:sp>
      <p:sp>
        <p:nvSpPr>
          <p:cNvPr id="10" name="Shape 8"/>
          <p:cNvSpPr/>
          <p:nvPr/>
        </p:nvSpPr>
        <p:spPr>
          <a:xfrm>
            <a:off x="9621203" y="2782372"/>
            <a:ext cx="4215289" cy="3681770"/>
          </a:xfrm>
          <a:prstGeom prst="roundRect">
            <a:avLst>
              <a:gd name="adj" fmla="val 12938"/>
            </a:avLst>
          </a:prstGeom>
          <a:solidFill>
            <a:srgbClr val="110080"/>
          </a:solidFill>
          <a:ln w="7620">
            <a:solidFill>
              <a:srgbClr val="2A1999"/>
            </a:solidFill>
            <a:prstDash val="solid"/>
          </a:ln>
        </p:spPr>
      </p:sp>
      <p:sp>
        <p:nvSpPr>
          <p:cNvPr id="11" name="Text 9"/>
          <p:cNvSpPr/>
          <p:nvPr/>
        </p:nvSpPr>
        <p:spPr>
          <a:xfrm>
            <a:off x="9827181" y="298835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5E0DF"/>
                </a:solidFill>
                <a:latin typeface="Inter Bold" pitchFamily="34" charset="0"/>
                <a:ea typeface="Inter Bold" pitchFamily="34" charset="-122"/>
                <a:cs typeface="Inter Bold" pitchFamily="34" charset="-120"/>
              </a:rPr>
              <a:t>Cross-validation</a:t>
            </a:r>
            <a:endParaRPr lang="en-US" sz="2300" dirty="0"/>
          </a:p>
        </p:txBody>
      </p:sp>
      <p:sp>
        <p:nvSpPr>
          <p:cNvPr id="12" name="Text 10"/>
          <p:cNvSpPr/>
          <p:nvPr/>
        </p:nvSpPr>
        <p:spPr>
          <a:xfrm>
            <a:off x="9827181" y="3479483"/>
            <a:ext cx="3803333" cy="1984772"/>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A robust technique for evaluating how a model will generalize to an independent dataset, helping to detect and mitigate overfitting.</a:t>
            </a:r>
            <a:endParaRPr lang="en-US" sz="1950" dirty="0"/>
          </a:p>
        </p:txBody>
      </p:sp>
      <p:sp>
        <p:nvSpPr>
          <p:cNvPr id="13" name="Text 11"/>
          <p:cNvSpPr/>
          <p:nvPr/>
        </p:nvSpPr>
        <p:spPr>
          <a:xfrm>
            <a:off x="793790" y="6687383"/>
            <a:ext cx="13042821" cy="793909"/>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Understanding these terms is crucial for anyone working with or discussing supervised machine learning, enabling clearer communication and more effective problem-solving.</a:t>
            </a:r>
            <a:endParaRPr lang="en-US" sz="1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546973"/>
            <a:ext cx="9741337"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Main Challenges in Supervised Learning</a:t>
            </a:r>
            <a:endParaRPr lang="en-US" sz="3900" dirty="0"/>
          </a:p>
        </p:txBody>
      </p:sp>
      <p:sp>
        <p:nvSpPr>
          <p:cNvPr id="3" name="Text 1"/>
          <p:cNvSpPr/>
          <p:nvPr/>
        </p:nvSpPr>
        <p:spPr>
          <a:xfrm>
            <a:off x="793790" y="1563886"/>
            <a:ext cx="13042821" cy="793909"/>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While powerful, supervised learning comes with its own set of significant challenges that can impact model performance and reliability. Addressing these requires careful consideration and strategic solutions.</a:t>
            </a:r>
            <a:endParaRPr lang="en-US" sz="1950" dirty="0"/>
          </a:p>
        </p:txBody>
      </p:sp>
      <p:sp>
        <p:nvSpPr>
          <p:cNvPr id="4" name="Shape 2"/>
          <p:cNvSpPr/>
          <p:nvPr/>
        </p:nvSpPr>
        <p:spPr>
          <a:xfrm>
            <a:off x="793790" y="2581037"/>
            <a:ext cx="4215289" cy="4084320"/>
          </a:xfrm>
          <a:prstGeom prst="roundRect">
            <a:avLst>
              <a:gd name="adj" fmla="val 2687"/>
            </a:avLst>
          </a:prstGeom>
          <a:solidFill>
            <a:srgbClr val="272525"/>
          </a:solidFill>
          <a:ln w="22860">
            <a:solidFill>
              <a:srgbClr val="2A1999"/>
            </a:solidFill>
            <a:prstDash val="solid"/>
          </a:ln>
        </p:spPr>
      </p:sp>
      <p:sp>
        <p:nvSpPr>
          <p:cNvPr id="5" name="Shape 3"/>
          <p:cNvSpPr/>
          <p:nvPr/>
        </p:nvSpPr>
        <p:spPr>
          <a:xfrm>
            <a:off x="770930" y="2581037"/>
            <a:ext cx="91440" cy="4084320"/>
          </a:xfrm>
          <a:prstGeom prst="roundRect">
            <a:avLst>
              <a:gd name="adj" fmla="val 91163"/>
            </a:avLst>
          </a:prstGeom>
          <a:solidFill>
            <a:srgbClr val="2B0AFF"/>
          </a:solidFill>
          <a:ln/>
        </p:spPr>
      </p:sp>
      <p:sp>
        <p:nvSpPr>
          <p:cNvPr id="6" name="Text 4"/>
          <p:cNvSpPr/>
          <p:nvPr/>
        </p:nvSpPr>
        <p:spPr>
          <a:xfrm>
            <a:off x="1083588" y="280225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5E0DF"/>
                </a:solidFill>
                <a:latin typeface="Inter Bold" pitchFamily="34" charset="0"/>
                <a:ea typeface="Inter Bold" pitchFamily="34" charset="-122"/>
                <a:cs typeface="Inter Bold" pitchFamily="34" charset="-120"/>
              </a:rPr>
              <a:t>Data Quality &amp; Bias</a:t>
            </a:r>
            <a:endParaRPr lang="en-US" sz="2300" dirty="0"/>
          </a:p>
        </p:txBody>
      </p:sp>
      <p:sp>
        <p:nvSpPr>
          <p:cNvPr id="7" name="Text 5"/>
          <p:cNvSpPr/>
          <p:nvPr/>
        </p:nvSpPr>
        <p:spPr>
          <a:xfrm>
            <a:off x="1083588" y="3293388"/>
            <a:ext cx="3704273" cy="2381726"/>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Poor quality, incomplete, or biased labeled data can lead to skewed models that perpetuate existing societal biases or perform inaccurately on real-world data.</a:t>
            </a:r>
            <a:endParaRPr lang="en-US" sz="1950" dirty="0"/>
          </a:p>
        </p:txBody>
      </p:sp>
      <p:sp>
        <p:nvSpPr>
          <p:cNvPr id="8" name="Text 6"/>
          <p:cNvSpPr/>
          <p:nvPr/>
        </p:nvSpPr>
        <p:spPr>
          <a:xfrm>
            <a:off x="1083588" y="5794177"/>
            <a:ext cx="3704273" cy="396954"/>
          </a:xfrm>
          <a:prstGeom prst="rect">
            <a:avLst/>
          </a:prstGeom>
          <a:noFill/>
          <a:ln/>
        </p:spPr>
        <p:txBody>
          <a:bodyPr wrap="non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(Garbage In → Garbage Out)</a:t>
            </a:r>
            <a:endParaRPr lang="en-US" sz="1950" dirty="0"/>
          </a:p>
        </p:txBody>
      </p:sp>
      <p:sp>
        <p:nvSpPr>
          <p:cNvPr id="9" name="Shape 7"/>
          <p:cNvSpPr/>
          <p:nvPr/>
        </p:nvSpPr>
        <p:spPr>
          <a:xfrm>
            <a:off x="5207437" y="2581037"/>
            <a:ext cx="4215408" cy="4084320"/>
          </a:xfrm>
          <a:prstGeom prst="roundRect">
            <a:avLst>
              <a:gd name="adj" fmla="val 2687"/>
            </a:avLst>
          </a:prstGeom>
          <a:solidFill>
            <a:srgbClr val="272525"/>
          </a:solidFill>
          <a:ln w="22860">
            <a:solidFill>
              <a:srgbClr val="2A1999"/>
            </a:solidFill>
            <a:prstDash val="solid"/>
          </a:ln>
        </p:spPr>
      </p:sp>
      <p:sp>
        <p:nvSpPr>
          <p:cNvPr id="10" name="Shape 8"/>
          <p:cNvSpPr/>
          <p:nvPr/>
        </p:nvSpPr>
        <p:spPr>
          <a:xfrm>
            <a:off x="5184577" y="2581037"/>
            <a:ext cx="91440" cy="4084320"/>
          </a:xfrm>
          <a:prstGeom prst="roundRect">
            <a:avLst>
              <a:gd name="adj" fmla="val 91163"/>
            </a:avLst>
          </a:prstGeom>
          <a:solidFill>
            <a:srgbClr val="2B0AFF"/>
          </a:solidFill>
          <a:ln/>
        </p:spPr>
      </p:sp>
      <p:sp>
        <p:nvSpPr>
          <p:cNvPr id="11" name="Text 9"/>
          <p:cNvSpPr/>
          <p:nvPr/>
        </p:nvSpPr>
        <p:spPr>
          <a:xfrm>
            <a:off x="5497235" y="2802255"/>
            <a:ext cx="3704392" cy="744141"/>
          </a:xfrm>
          <a:prstGeom prst="rect">
            <a:avLst/>
          </a:prstGeom>
          <a:noFill/>
          <a:ln/>
        </p:spPr>
        <p:txBody>
          <a:bodyPr wrap="square" lIns="0" tIns="0" rIns="0" bIns="0" rtlCol="0" anchor="t"/>
          <a:lstStyle/>
          <a:p>
            <a:pPr algn="l" indent="0" marL="0">
              <a:lnSpc>
                <a:spcPts val="2900"/>
              </a:lnSpc>
              <a:buNone/>
            </a:pPr>
            <a:r>
              <a:rPr lang="en-US" sz="2300" b="1" dirty="0">
                <a:solidFill>
                  <a:srgbClr val="E5E0DF"/>
                </a:solidFill>
                <a:latin typeface="Inter Bold" pitchFamily="34" charset="0"/>
                <a:ea typeface="Inter Bold" pitchFamily="34" charset="-122"/>
                <a:cs typeface="Inter Bold" pitchFamily="34" charset="-120"/>
              </a:rPr>
              <a:t>Overfitting vs. Underfitting</a:t>
            </a:r>
            <a:endParaRPr lang="en-US" sz="2300" dirty="0"/>
          </a:p>
        </p:txBody>
      </p:sp>
      <p:sp>
        <p:nvSpPr>
          <p:cNvPr id="12" name="Text 10"/>
          <p:cNvSpPr/>
          <p:nvPr/>
        </p:nvSpPr>
        <p:spPr>
          <a:xfrm>
            <a:off x="5497235" y="3665458"/>
            <a:ext cx="3704392" cy="2381726"/>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The delicate balance between a model that is too complex (overfitting) and one that is too simple (underfitting) is a constant challenge, requiring careful tuning.</a:t>
            </a:r>
            <a:endParaRPr lang="en-US" sz="1950" dirty="0"/>
          </a:p>
        </p:txBody>
      </p:sp>
      <p:sp>
        <p:nvSpPr>
          <p:cNvPr id="13" name="Shape 11"/>
          <p:cNvSpPr/>
          <p:nvPr/>
        </p:nvSpPr>
        <p:spPr>
          <a:xfrm>
            <a:off x="9621203" y="2581037"/>
            <a:ext cx="4215289" cy="4084320"/>
          </a:xfrm>
          <a:prstGeom prst="roundRect">
            <a:avLst>
              <a:gd name="adj" fmla="val 2687"/>
            </a:avLst>
          </a:prstGeom>
          <a:solidFill>
            <a:srgbClr val="272525"/>
          </a:solidFill>
          <a:ln w="22860">
            <a:solidFill>
              <a:srgbClr val="2A1999"/>
            </a:solidFill>
            <a:prstDash val="solid"/>
          </a:ln>
        </p:spPr>
      </p:sp>
      <p:sp>
        <p:nvSpPr>
          <p:cNvPr id="14" name="Shape 12"/>
          <p:cNvSpPr/>
          <p:nvPr/>
        </p:nvSpPr>
        <p:spPr>
          <a:xfrm>
            <a:off x="9598343" y="2581037"/>
            <a:ext cx="91440" cy="4084320"/>
          </a:xfrm>
          <a:prstGeom prst="roundRect">
            <a:avLst>
              <a:gd name="adj" fmla="val 91163"/>
            </a:avLst>
          </a:prstGeom>
          <a:solidFill>
            <a:srgbClr val="2B0AFF"/>
          </a:solidFill>
          <a:ln/>
        </p:spPr>
      </p:sp>
      <p:sp>
        <p:nvSpPr>
          <p:cNvPr id="15" name="Text 13"/>
          <p:cNvSpPr/>
          <p:nvPr/>
        </p:nvSpPr>
        <p:spPr>
          <a:xfrm>
            <a:off x="9911001" y="2802255"/>
            <a:ext cx="3704273" cy="744141"/>
          </a:xfrm>
          <a:prstGeom prst="rect">
            <a:avLst/>
          </a:prstGeom>
          <a:noFill/>
          <a:ln/>
        </p:spPr>
        <p:txBody>
          <a:bodyPr wrap="square" lIns="0" tIns="0" rIns="0" bIns="0" rtlCol="0" anchor="t"/>
          <a:lstStyle/>
          <a:p>
            <a:pPr algn="l" indent="0" marL="0">
              <a:lnSpc>
                <a:spcPts val="2900"/>
              </a:lnSpc>
              <a:buNone/>
            </a:pPr>
            <a:r>
              <a:rPr lang="en-US" sz="2300" b="1" dirty="0">
                <a:solidFill>
                  <a:srgbClr val="E5E0DF"/>
                </a:solidFill>
                <a:latin typeface="Inter Bold" pitchFamily="34" charset="0"/>
                <a:ea typeface="Inter Bold" pitchFamily="34" charset="-122"/>
                <a:cs typeface="Inter Bold" pitchFamily="34" charset="-120"/>
              </a:rPr>
              <a:t>High Dimensionality &amp; Imbalanced Classes</a:t>
            </a:r>
            <a:endParaRPr lang="en-US" sz="2300" dirty="0"/>
          </a:p>
        </p:txBody>
      </p:sp>
      <p:sp>
        <p:nvSpPr>
          <p:cNvPr id="16" name="Text 14"/>
          <p:cNvSpPr/>
          <p:nvPr/>
        </p:nvSpPr>
        <p:spPr>
          <a:xfrm>
            <a:off x="9911001" y="3665458"/>
            <a:ext cx="3704273" cy="2778681"/>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Handling datasets with a vast number of features (high dimensionality) can overwhelm models, while rare categories (imbalanced classes) can be ignored, leading to poor predictions for critical cases.</a:t>
            </a:r>
            <a:endParaRPr lang="en-US" sz="1950" dirty="0"/>
          </a:p>
        </p:txBody>
      </p:sp>
      <p:sp>
        <p:nvSpPr>
          <p:cNvPr id="17" name="Text 15"/>
          <p:cNvSpPr/>
          <p:nvPr/>
        </p:nvSpPr>
        <p:spPr>
          <a:xfrm>
            <a:off x="793790" y="6888599"/>
            <a:ext cx="13042821" cy="793909"/>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Effectively mitigating these issues is paramount to building robust and dependable supervised machine learning systems.</a:t>
            </a:r>
            <a:endParaRPr lang="en-US" sz="1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7711" y="526852"/>
            <a:ext cx="8153757" cy="576382"/>
          </a:xfrm>
          <a:prstGeom prst="rect">
            <a:avLst/>
          </a:prstGeom>
          <a:noFill/>
          <a:ln/>
        </p:spPr>
        <p:txBody>
          <a:bodyPr wrap="none" lIns="0" tIns="0" rIns="0" bIns="0" rtlCol="0" anchor="t"/>
          <a:lstStyle/>
          <a:p>
            <a:pPr algn="l" indent="0" marL="0">
              <a:lnSpc>
                <a:spcPts val="4500"/>
              </a:lnSpc>
              <a:buNone/>
            </a:pPr>
            <a:r>
              <a:rPr lang="en-US" sz="3600" b="1" dirty="0">
                <a:solidFill>
                  <a:srgbClr val="FFFFFF"/>
                </a:solidFill>
                <a:latin typeface="Inter Bold" pitchFamily="34" charset="0"/>
                <a:ea typeface="Inter Bold" pitchFamily="34" charset="-122"/>
                <a:cs typeface="Inter Bold" pitchFamily="34" charset="-120"/>
              </a:rPr>
              <a:t>How to Overcome These Challenges</a:t>
            </a:r>
            <a:endParaRPr lang="en-US" sz="3600" dirty="0"/>
          </a:p>
        </p:txBody>
      </p:sp>
      <p:sp>
        <p:nvSpPr>
          <p:cNvPr id="3" name="Text 1"/>
          <p:cNvSpPr/>
          <p:nvPr/>
        </p:nvSpPr>
        <p:spPr>
          <a:xfrm>
            <a:off x="737711" y="1472089"/>
            <a:ext cx="13154977" cy="737949"/>
          </a:xfrm>
          <a:prstGeom prst="rect">
            <a:avLst/>
          </a:prstGeom>
          <a:noFill/>
          <a:ln/>
        </p:spPr>
        <p:txBody>
          <a:bodyPr wrap="square" lIns="0" tIns="0" rIns="0" bIns="0" rtlCol="0" anchor="t"/>
          <a:lstStyle/>
          <a:p>
            <a:pPr algn="l" indent="0" marL="0">
              <a:lnSpc>
                <a:spcPts val="2900"/>
              </a:lnSpc>
              <a:buNone/>
            </a:pPr>
            <a:r>
              <a:rPr lang="en-US" sz="1800" dirty="0">
                <a:solidFill>
                  <a:srgbClr val="E5E0DF"/>
                </a:solidFill>
                <a:latin typeface="Inter" pitchFamily="34" charset="0"/>
                <a:ea typeface="Inter" pitchFamily="34" charset="-122"/>
                <a:cs typeface="Inter" pitchFamily="34" charset="-120"/>
              </a:rPr>
              <a:t>Successfully deploying supervised learning models requires proactive strategies to tackle common challenges. Here are key approaches to enhance data quality and model robustness.</a:t>
            </a:r>
            <a:endParaRPr lang="en-US" sz="1800" dirty="0"/>
          </a:p>
        </p:txBody>
      </p:sp>
      <p:sp>
        <p:nvSpPr>
          <p:cNvPr id="4" name="Text 2"/>
          <p:cNvSpPr/>
          <p:nvPr/>
        </p:nvSpPr>
        <p:spPr>
          <a:xfrm>
            <a:off x="737711" y="2601873"/>
            <a:ext cx="3088600" cy="345877"/>
          </a:xfrm>
          <a:prstGeom prst="rect">
            <a:avLst/>
          </a:prstGeom>
          <a:noFill/>
          <a:ln/>
        </p:spPr>
        <p:txBody>
          <a:bodyPr wrap="none" lIns="0" tIns="0" rIns="0" bIns="0" rtlCol="0" anchor="t"/>
          <a:lstStyle/>
          <a:p>
            <a:pPr algn="l" indent="0" marL="0">
              <a:lnSpc>
                <a:spcPts val="2700"/>
              </a:lnSpc>
              <a:buNone/>
            </a:pPr>
            <a:r>
              <a:rPr lang="en-US" sz="2150" b="1" u="sng" dirty="0">
                <a:solidFill>
                  <a:srgbClr val="FFFFFF"/>
                </a:solidFill>
                <a:latin typeface="Inter Bold" pitchFamily="34" charset="0"/>
                <a:ea typeface="Inter Bold" pitchFamily="34" charset="-122"/>
                <a:cs typeface="Inter Bold" pitchFamily="34" charset="-120"/>
              </a:rPr>
              <a:t>Improving Data Quality</a:t>
            </a:r>
            <a:endParaRPr lang="en-US" sz="2150" dirty="0"/>
          </a:p>
        </p:txBody>
      </p:sp>
      <p:sp>
        <p:nvSpPr>
          <p:cNvPr id="5" name="Text 3"/>
          <p:cNvSpPr/>
          <p:nvPr/>
        </p:nvSpPr>
        <p:spPr>
          <a:xfrm>
            <a:off x="737711" y="3132177"/>
            <a:ext cx="6352461" cy="1475899"/>
          </a:xfrm>
          <a:prstGeom prst="rect">
            <a:avLst/>
          </a:prstGeom>
          <a:noFill/>
          <a:ln/>
        </p:spPr>
        <p:txBody>
          <a:bodyPr wrap="square" lIns="0" tIns="0" rIns="0" bIns="0" rtlCol="0" anchor="t"/>
          <a:lstStyle/>
          <a:p>
            <a:pPr algn="l" indent="0" marL="0">
              <a:lnSpc>
                <a:spcPts val="2900"/>
              </a:lnSpc>
              <a:buNone/>
            </a:pPr>
            <a:r>
              <a:rPr lang="en-US" sz="1800" dirty="0">
                <a:solidFill>
                  <a:srgbClr val="E5E0DF"/>
                </a:solidFill>
                <a:latin typeface="Inter" pitchFamily="34" charset="0"/>
                <a:ea typeface="Inter" pitchFamily="34" charset="-122"/>
                <a:cs typeface="Inter" pitchFamily="34" charset="-120"/>
              </a:rPr>
              <a:t>Employ </a:t>
            </a:r>
            <a:pPr algn="l" indent="0" marL="0">
              <a:lnSpc>
                <a:spcPts val="2900"/>
              </a:lnSpc>
              <a:buNone/>
            </a:pPr>
            <a:r>
              <a:rPr lang="en-US" sz="1800" b="1" dirty="0">
                <a:solidFill>
                  <a:srgbClr val="E5E0DF"/>
                </a:solidFill>
                <a:latin typeface="Inter" pitchFamily="34" charset="0"/>
                <a:ea typeface="Inter" pitchFamily="34" charset="-122"/>
                <a:cs typeface="Inter" pitchFamily="34" charset="-120"/>
              </a:rPr>
              <a:t>data cleaning</a:t>
            </a:r>
            <a:pPr algn="l" indent="0" marL="0">
              <a:lnSpc>
                <a:spcPts val="2900"/>
              </a:lnSpc>
              <a:buNone/>
            </a:pPr>
            <a:r>
              <a:rPr lang="en-US" sz="1800" dirty="0">
                <a:solidFill>
                  <a:srgbClr val="E5E0DF"/>
                </a:solidFill>
                <a:latin typeface="Inter" pitchFamily="34" charset="0"/>
                <a:ea typeface="Inter" pitchFamily="34" charset="-122"/>
                <a:cs typeface="Inter" pitchFamily="34" charset="-120"/>
              </a:rPr>
              <a:t> techniques to handle missing values, correct errors, and reduce noise. </a:t>
            </a:r>
            <a:pPr algn="l" indent="0" marL="0">
              <a:lnSpc>
                <a:spcPts val="2900"/>
              </a:lnSpc>
              <a:buNone/>
            </a:pPr>
            <a:r>
              <a:rPr lang="en-US" sz="1800" b="1" dirty="0">
                <a:solidFill>
                  <a:srgbClr val="E5E0DF"/>
                </a:solidFill>
                <a:latin typeface="Inter" pitchFamily="34" charset="0"/>
                <a:ea typeface="Inter" pitchFamily="34" charset="-122"/>
                <a:cs typeface="Inter" pitchFamily="34" charset="-120"/>
              </a:rPr>
              <a:t>Data augmentation</a:t>
            </a:r>
            <a:pPr algn="l" indent="0" marL="0">
              <a:lnSpc>
                <a:spcPts val="2900"/>
              </a:lnSpc>
              <a:buNone/>
            </a:pPr>
            <a:r>
              <a:rPr lang="en-US" sz="1800" dirty="0">
                <a:solidFill>
                  <a:srgbClr val="E5E0DF"/>
                </a:solidFill>
                <a:latin typeface="Inter" pitchFamily="34" charset="0"/>
                <a:ea typeface="Inter" pitchFamily="34" charset="-122"/>
                <a:cs typeface="Inter" pitchFamily="34" charset="-120"/>
              </a:rPr>
              <a:t> can artificially expand datasets by creating new, plausible examples from existing ones.</a:t>
            </a:r>
            <a:endParaRPr lang="en-US" sz="1800" dirty="0"/>
          </a:p>
        </p:txBody>
      </p:sp>
      <p:sp>
        <p:nvSpPr>
          <p:cNvPr id="6" name="Text 4"/>
          <p:cNvSpPr/>
          <p:nvPr/>
        </p:nvSpPr>
        <p:spPr>
          <a:xfrm>
            <a:off x="737711" y="4792504"/>
            <a:ext cx="3082290" cy="345877"/>
          </a:xfrm>
          <a:prstGeom prst="rect">
            <a:avLst/>
          </a:prstGeom>
          <a:noFill/>
          <a:ln/>
        </p:spPr>
        <p:txBody>
          <a:bodyPr wrap="none" lIns="0" tIns="0" rIns="0" bIns="0" rtlCol="0" anchor="t"/>
          <a:lstStyle/>
          <a:p>
            <a:pPr algn="l" indent="0" marL="0">
              <a:lnSpc>
                <a:spcPts val="2700"/>
              </a:lnSpc>
              <a:buNone/>
            </a:pPr>
            <a:r>
              <a:rPr lang="en-US" sz="2150" b="1" u="sng" dirty="0">
                <a:solidFill>
                  <a:srgbClr val="FFFFFF"/>
                </a:solidFill>
                <a:latin typeface="Inter Bold" pitchFamily="34" charset="0"/>
                <a:ea typeface="Inter Bold" pitchFamily="34" charset="-122"/>
                <a:cs typeface="Inter Bold" pitchFamily="34" charset="-120"/>
              </a:rPr>
              <a:t>Addressing Overfitting</a:t>
            </a:r>
            <a:endParaRPr lang="en-US" sz="2150" dirty="0"/>
          </a:p>
        </p:txBody>
      </p:sp>
      <p:sp>
        <p:nvSpPr>
          <p:cNvPr id="7" name="Text 5"/>
          <p:cNvSpPr/>
          <p:nvPr/>
        </p:nvSpPr>
        <p:spPr>
          <a:xfrm>
            <a:off x="737711" y="5322808"/>
            <a:ext cx="6352461" cy="1475899"/>
          </a:xfrm>
          <a:prstGeom prst="rect">
            <a:avLst/>
          </a:prstGeom>
          <a:noFill/>
          <a:ln/>
        </p:spPr>
        <p:txBody>
          <a:bodyPr wrap="square" lIns="0" tIns="0" rIns="0" bIns="0" rtlCol="0" anchor="t"/>
          <a:lstStyle/>
          <a:p>
            <a:pPr algn="l" indent="0" marL="0">
              <a:lnSpc>
                <a:spcPts val="2900"/>
              </a:lnSpc>
              <a:buNone/>
            </a:pPr>
            <a:r>
              <a:rPr lang="en-US" sz="1800" dirty="0">
                <a:solidFill>
                  <a:srgbClr val="E5E0DF"/>
                </a:solidFill>
                <a:latin typeface="Inter" pitchFamily="34" charset="0"/>
                <a:ea typeface="Inter" pitchFamily="34" charset="-122"/>
                <a:cs typeface="Inter" pitchFamily="34" charset="-120"/>
              </a:rPr>
              <a:t>Utilize </a:t>
            </a:r>
            <a:pPr algn="l" indent="0" marL="0">
              <a:lnSpc>
                <a:spcPts val="2900"/>
              </a:lnSpc>
              <a:buNone/>
            </a:pPr>
            <a:r>
              <a:rPr lang="en-US" sz="1800" b="1" dirty="0">
                <a:solidFill>
                  <a:srgbClr val="E5E0DF"/>
                </a:solidFill>
                <a:latin typeface="Inter" pitchFamily="34" charset="0"/>
                <a:ea typeface="Inter" pitchFamily="34" charset="-122"/>
                <a:cs typeface="Inter" pitchFamily="34" charset="-120"/>
              </a:rPr>
              <a:t>regularization</a:t>
            </a:r>
            <a:pPr algn="l" indent="0" marL="0">
              <a:lnSpc>
                <a:spcPts val="2900"/>
              </a:lnSpc>
              <a:buNone/>
            </a:pPr>
            <a:r>
              <a:rPr lang="en-US" sz="1800" dirty="0">
                <a:solidFill>
                  <a:srgbClr val="E5E0DF"/>
                </a:solidFill>
                <a:latin typeface="Inter" pitchFamily="34" charset="0"/>
                <a:ea typeface="Inter" pitchFamily="34" charset="-122"/>
                <a:cs typeface="Inter" pitchFamily="34" charset="-120"/>
              </a:rPr>
              <a:t> methods that penalize overly complex models, or </a:t>
            </a:r>
            <a:pPr algn="l" indent="0" marL="0">
              <a:lnSpc>
                <a:spcPts val="2900"/>
              </a:lnSpc>
              <a:buNone/>
            </a:pPr>
            <a:r>
              <a:rPr lang="en-US" sz="1800" b="1" dirty="0">
                <a:solidFill>
                  <a:srgbClr val="E5E0DF"/>
                </a:solidFill>
                <a:latin typeface="Inter" pitchFamily="34" charset="0"/>
                <a:ea typeface="Inter" pitchFamily="34" charset="-122"/>
                <a:cs typeface="Inter" pitchFamily="34" charset="-120"/>
              </a:rPr>
              <a:t>pruning</a:t>
            </a:r>
            <a:pPr algn="l" indent="0" marL="0">
              <a:lnSpc>
                <a:spcPts val="2900"/>
              </a:lnSpc>
              <a:buNone/>
            </a:pPr>
            <a:r>
              <a:rPr lang="en-US" sz="1800" dirty="0">
                <a:solidFill>
                  <a:srgbClr val="E5E0DF"/>
                </a:solidFill>
                <a:latin typeface="Inter" pitchFamily="34" charset="0"/>
                <a:ea typeface="Inter" pitchFamily="34" charset="-122"/>
                <a:cs typeface="Inter" pitchFamily="34" charset="-120"/>
              </a:rPr>
              <a:t> in tree-based models to remove branches that do not contribute significantly to generalization.</a:t>
            </a:r>
            <a:endParaRPr lang="en-US" sz="1800" dirty="0"/>
          </a:p>
        </p:txBody>
      </p:sp>
      <p:sp>
        <p:nvSpPr>
          <p:cNvPr id="8" name="Text 6"/>
          <p:cNvSpPr/>
          <p:nvPr/>
        </p:nvSpPr>
        <p:spPr>
          <a:xfrm>
            <a:off x="7547848" y="2601873"/>
            <a:ext cx="4127302" cy="345877"/>
          </a:xfrm>
          <a:prstGeom prst="rect">
            <a:avLst/>
          </a:prstGeom>
          <a:noFill/>
          <a:ln/>
        </p:spPr>
        <p:txBody>
          <a:bodyPr wrap="none" lIns="0" tIns="0" rIns="0" bIns="0" rtlCol="0" anchor="t"/>
          <a:lstStyle/>
          <a:p>
            <a:pPr algn="l" indent="0" marL="0">
              <a:lnSpc>
                <a:spcPts val="2700"/>
              </a:lnSpc>
              <a:buNone/>
            </a:pPr>
            <a:r>
              <a:rPr lang="en-US" sz="2150" b="1" u="sng" dirty="0">
                <a:solidFill>
                  <a:srgbClr val="FFFFFF"/>
                </a:solidFill>
                <a:latin typeface="Inter Bold" pitchFamily="34" charset="0"/>
                <a:ea typeface="Inter Bold" pitchFamily="34" charset="-122"/>
                <a:cs typeface="Inter Bold" pitchFamily="34" charset="-120"/>
              </a:rPr>
              <a:t>Managing High Dimensionality</a:t>
            </a:r>
            <a:endParaRPr lang="en-US" sz="2150" dirty="0"/>
          </a:p>
        </p:txBody>
      </p:sp>
      <p:sp>
        <p:nvSpPr>
          <p:cNvPr id="9" name="Text 7"/>
          <p:cNvSpPr/>
          <p:nvPr/>
        </p:nvSpPr>
        <p:spPr>
          <a:xfrm>
            <a:off x="7547848" y="3132177"/>
            <a:ext cx="6352461" cy="1844873"/>
          </a:xfrm>
          <a:prstGeom prst="rect">
            <a:avLst/>
          </a:prstGeom>
          <a:noFill/>
          <a:ln/>
        </p:spPr>
        <p:txBody>
          <a:bodyPr wrap="square" lIns="0" tIns="0" rIns="0" bIns="0" rtlCol="0" anchor="t"/>
          <a:lstStyle/>
          <a:p>
            <a:pPr algn="l" indent="0" marL="0">
              <a:lnSpc>
                <a:spcPts val="2900"/>
              </a:lnSpc>
              <a:buNone/>
            </a:pPr>
            <a:r>
              <a:rPr lang="en-US" sz="1800" dirty="0">
                <a:solidFill>
                  <a:srgbClr val="E5E0DF"/>
                </a:solidFill>
                <a:latin typeface="Inter" pitchFamily="34" charset="0"/>
                <a:ea typeface="Inter" pitchFamily="34" charset="-122"/>
                <a:cs typeface="Inter" pitchFamily="34" charset="-120"/>
              </a:rPr>
              <a:t>Apply </a:t>
            </a:r>
            <a:pPr algn="l" indent="0" marL="0">
              <a:lnSpc>
                <a:spcPts val="2900"/>
              </a:lnSpc>
              <a:buNone/>
            </a:pPr>
            <a:r>
              <a:rPr lang="en-US" sz="1800" b="1" dirty="0">
                <a:solidFill>
                  <a:srgbClr val="E5E0DF"/>
                </a:solidFill>
                <a:latin typeface="Inter" pitchFamily="34" charset="0"/>
                <a:ea typeface="Inter" pitchFamily="34" charset="-122"/>
                <a:cs typeface="Inter" pitchFamily="34" charset="-120"/>
              </a:rPr>
              <a:t>feature selection</a:t>
            </a:r>
            <a:pPr algn="l" indent="0" marL="0">
              <a:lnSpc>
                <a:spcPts val="2900"/>
              </a:lnSpc>
              <a:buNone/>
            </a:pPr>
            <a:r>
              <a:rPr lang="en-US" sz="1800" dirty="0">
                <a:solidFill>
                  <a:srgbClr val="E5E0DF"/>
                </a:solidFill>
                <a:latin typeface="Inter" pitchFamily="34" charset="0"/>
                <a:ea typeface="Inter" pitchFamily="34" charset="-122"/>
                <a:cs typeface="Inter" pitchFamily="34" charset="-120"/>
              </a:rPr>
              <a:t> to identify and retain only the most relevant features. </a:t>
            </a:r>
            <a:pPr algn="l" indent="0" marL="0">
              <a:lnSpc>
                <a:spcPts val="2900"/>
              </a:lnSpc>
              <a:buNone/>
            </a:pPr>
            <a:r>
              <a:rPr lang="en-US" sz="1800" b="1" dirty="0">
                <a:solidFill>
                  <a:srgbClr val="E5E0DF"/>
                </a:solidFill>
                <a:latin typeface="Inter" pitchFamily="34" charset="0"/>
                <a:ea typeface="Inter" pitchFamily="34" charset="-122"/>
                <a:cs typeface="Inter" pitchFamily="34" charset="-120"/>
              </a:rPr>
              <a:t>Dimensionality reduction</a:t>
            </a:r>
            <a:pPr algn="l" indent="0" marL="0">
              <a:lnSpc>
                <a:spcPts val="2900"/>
              </a:lnSpc>
              <a:buNone/>
            </a:pPr>
            <a:r>
              <a:rPr lang="en-US" sz="1800" dirty="0">
                <a:solidFill>
                  <a:srgbClr val="E5E0DF"/>
                </a:solidFill>
                <a:latin typeface="Inter" pitchFamily="34" charset="0"/>
                <a:ea typeface="Inter" pitchFamily="34" charset="-122"/>
                <a:cs typeface="Inter" pitchFamily="34" charset="-120"/>
              </a:rPr>
              <a:t> techniques like Principal Component Analysis (PCA) transform high-dimensional data into a lower-dimensional representation while preserving critical information.</a:t>
            </a:r>
            <a:endParaRPr lang="en-US" sz="1800" dirty="0"/>
          </a:p>
        </p:txBody>
      </p:sp>
      <p:sp>
        <p:nvSpPr>
          <p:cNvPr id="10" name="Text 8"/>
          <p:cNvSpPr/>
          <p:nvPr/>
        </p:nvSpPr>
        <p:spPr>
          <a:xfrm>
            <a:off x="7547848" y="5161478"/>
            <a:ext cx="4113848" cy="345877"/>
          </a:xfrm>
          <a:prstGeom prst="rect">
            <a:avLst/>
          </a:prstGeom>
          <a:noFill/>
          <a:ln/>
        </p:spPr>
        <p:txBody>
          <a:bodyPr wrap="none" lIns="0" tIns="0" rIns="0" bIns="0" rtlCol="0" anchor="t"/>
          <a:lstStyle/>
          <a:p>
            <a:pPr algn="l" indent="0" marL="0">
              <a:lnSpc>
                <a:spcPts val="2700"/>
              </a:lnSpc>
              <a:buNone/>
            </a:pPr>
            <a:r>
              <a:rPr lang="en-US" sz="2150" b="1" u="sng" dirty="0">
                <a:solidFill>
                  <a:srgbClr val="FFFFFF"/>
                </a:solidFill>
                <a:latin typeface="Inter Bold" pitchFamily="34" charset="0"/>
                <a:ea typeface="Inter Bold" pitchFamily="34" charset="-122"/>
                <a:cs typeface="Inter Bold" pitchFamily="34" charset="-120"/>
              </a:rPr>
              <a:t>Balancing Imbalanced Classes</a:t>
            </a:r>
            <a:endParaRPr lang="en-US" sz="2150" dirty="0"/>
          </a:p>
        </p:txBody>
      </p:sp>
      <p:sp>
        <p:nvSpPr>
          <p:cNvPr id="11" name="Text 9"/>
          <p:cNvSpPr/>
          <p:nvPr/>
        </p:nvSpPr>
        <p:spPr>
          <a:xfrm>
            <a:off x="7547848" y="5691783"/>
            <a:ext cx="6352461" cy="1844873"/>
          </a:xfrm>
          <a:prstGeom prst="rect">
            <a:avLst/>
          </a:prstGeom>
          <a:noFill/>
          <a:ln/>
        </p:spPr>
        <p:txBody>
          <a:bodyPr wrap="square" lIns="0" tIns="0" rIns="0" bIns="0" rtlCol="0" anchor="t"/>
          <a:lstStyle/>
          <a:p>
            <a:pPr algn="l" indent="0" marL="0">
              <a:lnSpc>
                <a:spcPts val="2900"/>
              </a:lnSpc>
              <a:buNone/>
            </a:pPr>
            <a:r>
              <a:rPr lang="en-US" sz="1800" dirty="0">
                <a:solidFill>
                  <a:srgbClr val="E5E0DF"/>
                </a:solidFill>
                <a:latin typeface="Inter" pitchFamily="34" charset="0"/>
                <a:ea typeface="Inter" pitchFamily="34" charset="-122"/>
                <a:cs typeface="Inter" pitchFamily="34" charset="-120"/>
              </a:rPr>
              <a:t>Use </a:t>
            </a:r>
            <a:pPr algn="l" indent="0" marL="0">
              <a:lnSpc>
                <a:spcPts val="2900"/>
              </a:lnSpc>
              <a:buNone/>
            </a:pPr>
            <a:r>
              <a:rPr lang="en-US" sz="1800" b="1" dirty="0">
                <a:solidFill>
                  <a:srgbClr val="E5E0DF"/>
                </a:solidFill>
                <a:latin typeface="Inter" pitchFamily="34" charset="0"/>
                <a:ea typeface="Inter" pitchFamily="34" charset="-122"/>
                <a:cs typeface="Inter" pitchFamily="34" charset="-120"/>
              </a:rPr>
              <a:t>resampling techniques</a:t>
            </a:r>
            <a:pPr algn="l" indent="0" marL="0">
              <a:lnSpc>
                <a:spcPts val="2900"/>
              </a:lnSpc>
              <a:buNone/>
            </a:pPr>
            <a:r>
              <a:rPr lang="en-US" sz="1800" dirty="0">
                <a:solidFill>
                  <a:srgbClr val="E5E0DF"/>
                </a:solidFill>
                <a:latin typeface="Inter" pitchFamily="34" charset="0"/>
                <a:ea typeface="Inter" pitchFamily="34" charset="-122"/>
                <a:cs typeface="Inter" pitchFamily="34" charset="-120"/>
              </a:rPr>
              <a:t> such as SMOTE (Synthetic Minority Over-sampling Technique) to oversample minority classes or undersample majority classes, ensuring the model pays adequate attention to all categories.</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72525">
              <a:alpha val="80000"/>
            </a:srgbClr>
          </a:solidFill>
          <a:ln/>
        </p:spPr>
      </p:sp>
      <p:sp>
        <p:nvSpPr>
          <p:cNvPr id="4" name="Text 1"/>
          <p:cNvSpPr/>
          <p:nvPr/>
        </p:nvSpPr>
        <p:spPr>
          <a:xfrm>
            <a:off x="625316" y="586621"/>
            <a:ext cx="7729895" cy="488513"/>
          </a:xfrm>
          <a:prstGeom prst="rect">
            <a:avLst/>
          </a:prstGeom>
          <a:noFill/>
          <a:ln/>
        </p:spPr>
        <p:txBody>
          <a:bodyPr wrap="none" lIns="0" tIns="0" rIns="0" bIns="0" rtlCol="0" anchor="t"/>
          <a:lstStyle/>
          <a:p>
            <a:pPr algn="l" indent="0" marL="0">
              <a:lnSpc>
                <a:spcPts val="3800"/>
              </a:lnSpc>
              <a:buNone/>
            </a:pPr>
            <a:r>
              <a:rPr lang="en-US" sz="3050" b="1" dirty="0">
                <a:solidFill>
                  <a:srgbClr val="FFFFFF"/>
                </a:solidFill>
                <a:latin typeface="Inter Bold" pitchFamily="34" charset="0"/>
                <a:ea typeface="Inter Bold" pitchFamily="34" charset="-122"/>
                <a:cs typeface="Inter Bold" pitchFamily="34" charset="-120"/>
              </a:rPr>
              <a:t>Popular Supervised Learning Algorithms</a:t>
            </a:r>
            <a:endParaRPr lang="en-US" sz="3050" dirty="0"/>
          </a:p>
        </p:txBody>
      </p:sp>
      <p:sp>
        <p:nvSpPr>
          <p:cNvPr id="5" name="Text 2"/>
          <p:cNvSpPr/>
          <p:nvPr/>
        </p:nvSpPr>
        <p:spPr>
          <a:xfrm>
            <a:off x="625316" y="1309568"/>
            <a:ext cx="13379768" cy="625078"/>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Inter" pitchFamily="34" charset="0"/>
                <a:ea typeface="Inter" pitchFamily="34" charset="-122"/>
                <a:cs typeface="Inter" pitchFamily="34" charset="-120"/>
              </a:rPr>
              <a:t>The supervised learning landscape is rich with diverse algorithms, each suited for different data types and problem complexities. Here are some of the most widely used and impactful ones.</a:t>
            </a:r>
            <a:endParaRPr lang="en-US" sz="1500" dirty="0"/>
          </a:p>
        </p:txBody>
      </p:sp>
      <p:sp>
        <p:nvSpPr>
          <p:cNvPr id="6" name="Shape 3"/>
          <p:cNvSpPr/>
          <p:nvPr/>
        </p:nvSpPr>
        <p:spPr>
          <a:xfrm>
            <a:off x="625316" y="2110502"/>
            <a:ext cx="625316" cy="1343978"/>
          </a:xfrm>
          <a:prstGeom prst="roundRect">
            <a:avLst>
              <a:gd name="adj" fmla="val 360042"/>
            </a:avLst>
          </a:prstGeom>
          <a:solidFill>
            <a:srgbClr val="110080"/>
          </a:solidFill>
          <a:ln w="7620">
            <a:solidFill>
              <a:srgbClr val="2A1999"/>
            </a:solidFill>
            <a:prstDash val="solid"/>
          </a:ln>
        </p:spPr>
      </p:sp>
      <p:sp>
        <p:nvSpPr>
          <p:cNvPr id="7" name="Text 4"/>
          <p:cNvSpPr/>
          <p:nvPr/>
        </p:nvSpPr>
        <p:spPr>
          <a:xfrm>
            <a:off x="820698" y="2635925"/>
            <a:ext cx="234434" cy="293132"/>
          </a:xfrm>
          <a:prstGeom prst="rect">
            <a:avLst/>
          </a:prstGeom>
          <a:noFill/>
          <a:ln/>
        </p:spPr>
        <p:txBody>
          <a:bodyPr wrap="none" lIns="0" tIns="0" rIns="0" bIns="0" rtlCol="0" anchor="t"/>
          <a:lstStyle/>
          <a:p>
            <a:pPr algn="l" indent="0" marL="0">
              <a:lnSpc>
                <a:spcPts val="1800"/>
              </a:lnSpc>
              <a:buNone/>
            </a:pPr>
            <a:r>
              <a:rPr lang="en-US" sz="1800" b="1" dirty="0">
                <a:solidFill>
                  <a:srgbClr val="E5E0DF"/>
                </a:solidFill>
                <a:latin typeface="Inter Bold" pitchFamily="34" charset="0"/>
                <a:ea typeface="Inter Bold" pitchFamily="34" charset="-122"/>
                <a:cs typeface="Inter Bold" pitchFamily="34" charset="-120"/>
              </a:rPr>
              <a:t>1</a:t>
            </a:r>
            <a:endParaRPr lang="en-US" sz="1800" dirty="0"/>
          </a:p>
        </p:txBody>
      </p:sp>
      <p:sp>
        <p:nvSpPr>
          <p:cNvPr id="8" name="Text 5"/>
          <p:cNvSpPr/>
          <p:nvPr/>
        </p:nvSpPr>
        <p:spPr>
          <a:xfrm>
            <a:off x="1406962" y="2266831"/>
            <a:ext cx="12598122" cy="312539"/>
          </a:xfrm>
          <a:prstGeom prst="rect">
            <a:avLst/>
          </a:prstGeom>
          <a:noFill/>
          <a:ln/>
        </p:spPr>
        <p:txBody>
          <a:bodyPr wrap="none" lIns="0" tIns="0" rIns="0" bIns="0" rtlCol="0" anchor="t"/>
          <a:lstStyle/>
          <a:p>
            <a:pPr algn="l" indent="0" marL="0">
              <a:lnSpc>
                <a:spcPts val="2450"/>
              </a:lnSpc>
              <a:buNone/>
            </a:pPr>
            <a:r>
              <a:rPr lang="en-US" sz="1500" b="1" dirty="0">
                <a:solidFill>
                  <a:srgbClr val="E5E0DF"/>
                </a:solidFill>
                <a:latin typeface="Inter" pitchFamily="34" charset="0"/>
                <a:ea typeface="Inter" pitchFamily="34" charset="-122"/>
                <a:cs typeface="Inter" pitchFamily="34" charset="-120"/>
              </a:rPr>
              <a:t>Decision Trees &amp; Random Forests</a:t>
            </a:r>
            <a:endParaRPr lang="en-US" sz="1500" dirty="0"/>
          </a:p>
        </p:txBody>
      </p:sp>
      <p:sp>
        <p:nvSpPr>
          <p:cNvPr id="9" name="Text 6"/>
          <p:cNvSpPr/>
          <p:nvPr/>
        </p:nvSpPr>
        <p:spPr>
          <a:xfrm>
            <a:off x="1406962" y="2673072"/>
            <a:ext cx="12598122" cy="625078"/>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Inter" pitchFamily="34" charset="0"/>
                <a:ea typeface="Inter" pitchFamily="34" charset="-122"/>
                <a:cs typeface="Inter" pitchFamily="34" charset="-120"/>
              </a:rPr>
              <a:t>Intuitive, interpretable models that mimic human decision-making. Random Forests combine multiple decision trees for improved accuracy and robustness.</a:t>
            </a:r>
            <a:endParaRPr lang="en-US" sz="1500" dirty="0"/>
          </a:p>
        </p:txBody>
      </p:sp>
      <p:sp>
        <p:nvSpPr>
          <p:cNvPr id="10" name="Shape 7"/>
          <p:cNvSpPr/>
          <p:nvPr/>
        </p:nvSpPr>
        <p:spPr>
          <a:xfrm>
            <a:off x="625316" y="3610808"/>
            <a:ext cx="625316" cy="1031438"/>
          </a:xfrm>
          <a:prstGeom prst="roundRect">
            <a:avLst>
              <a:gd name="adj" fmla="val 360042"/>
            </a:avLst>
          </a:prstGeom>
          <a:solidFill>
            <a:srgbClr val="110080"/>
          </a:solidFill>
          <a:ln w="7620">
            <a:solidFill>
              <a:srgbClr val="2A1999"/>
            </a:solidFill>
            <a:prstDash val="solid"/>
          </a:ln>
        </p:spPr>
      </p:sp>
      <p:sp>
        <p:nvSpPr>
          <p:cNvPr id="11" name="Text 8"/>
          <p:cNvSpPr/>
          <p:nvPr/>
        </p:nvSpPr>
        <p:spPr>
          <a:xfrm>
            <a:off x="820698" y="3979902"/>
            <a:ext cx="234434" cy="293132"/>
          </a:xfrm>
          <a:prstGeom prst="rect">
            <a:avLst/>
          </a:prstGeom>
          <a:noFill/>
          <a:ln/>
        </p:spPr>
        <p:txBody>
          <a:bodyPr wrap="none" lIns="0" tIns="0" rIns="0" bIns="0" rtlCol="0" anchor="t"/>
          <a:lstStyle/>
          <a:p>
            <a:pPr algn="l" indent="0" marL="0">
              <a:lnSpc>
                <a:spcPts val="1800"/>
              </a:lnSpc>
              <a:buNone/>
            </a:pPr>
            <a:r>
              <a:rPr lang="en-US" sz="1800" b="1" dirty="0">
                <a:solidFill>
                  <a:srgbClr val="E5E0DF"/>
                </a:solidFill>
                <a:latin typeface="Inter Bold" pitchFamily="34" charset="0"/>
                <a:ea typeface="Inter Bold" pitchFamily="34" charset="-122"/>
                <a:cs typeface="Inter Bold" pitchFamily="34" charset="-120"/>
              </a:rPr>
              <a:t>2</a:t>
            </a:r>
            <a:endParaRPr lang="en-US" sz="1800" dirty="0"/>
          </a:p>
        </p:txBody>
      </p:sp>
      <p:sp>
        <p:nvSpPr>
          <p:cNvPr id="12" name="Text 9"/>
          <p:cNvSpPr/>
          <p:nvPr/>
        </p:nvSpPr>
        <p:spPr>
          <a:xfrm>
            <a:off x="1406962" y="3767137"/>
            <a:ext cx="12598122" cy="312539"/>
          </a:xfrm>
          <a:prstGeom prst="rect">
            <a:avLst/>
          </a:prstGeom>
          <a:noFill/>
          <a:ln/>
        </p:spPr>
        <p:txBody>
          <a:bodyPr wrap="none" lIns="0" tIns="0" rIns="0" bIns="0" rtlCol="0" anchor="t"/>
          <a:lstStyle/>
          <a:p>
            <a:pPr algn="l" indent="0" marL="0">
              <a:lnSpc>
                <a:spcPts val="2450"/>
              </a:lnSpc>
              <a:buNone/>
            </a:pPr>
            <a:r>
              <a:rPr lang="en-US" sz="1500" b="1" dirty="0">
                <a:solidFill>
                  <a:srgbClr val="E5E0DF"/>
                </a:solidFill>
                <a:latin typeface="Inter" pitchFamily="34" charset="0"/>
                <a:ea typeface="Inter" pitchFamily="34" charset="-122"/>
                <a:cs typeface="Inter" pitchFamily="34" charset="-120"/>
              </a:rPr>
              <a:t>Support Vector Machines (SVM)</a:t>
            </a:r>
            <a:endParaRPr lang="en-US" sz="1500" dirty="0"/>
          </a:p>
        </p:txBody>
      </p:sp>
      <p:sp>
        <p:nvSpPr>
          <p:cNvPr id="13" name="Text 10"/>
          <p:cNvSpPr/>
          <p:nvPr/>
        </p:nvSpPr>
        <p:spPr>
          <a:xfrm>
            <a:off x="1406962" y="4173379"/>
            <a:ext cx="12598122" cy="312539"/>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Inter" pitchFamily="34" charset="0"/>
                <a:ea typeface="Inter" pitchFamily="34" charset="-122"/>
                <a:cs typeface="Inter" pitchFamily="34" charset="-120"/>
              </a:rPr>
              <a:t>Powerful for classification tasks, especially in high-dimensional spaces, by finding the optimal hyperplane that separates data points.</a:t>
            </a:r>
            <a:endParaRPr lang="en-US" sz="1500" dirty="0"/>
          </a:p>
        </p:txBody>
      </p:sp>
      <p:sp>
        <p:nvSpPr>
          <p:cNvPr id="14" name="Shape 11"/>
          <p:cNvSpPr/>
          <p:nvPr/>
        </p:nvSpPr>
        <p:spPr>
          <a:xfrm>
            <a:off x="625316" y="4798576"/>
            <a:ext cx="625316" cy="1343978"/>
          </a:xfrm>
          <a:prstGeom prst="roundRect">
            <a:avLst>
              <a:gd name="adj" fmla="val 360042"/>
            </a:avLst>
          </a:prstGeom>
          <a:solidFill>
            <a:srgbClr val="110080"/>
          </a:solidFill>
          <a:ln w="7620">
            <a:solidFill>
              <a:srgbClr val="2A1999"/>
            </a:solidFill>
            <a:prstDash val="solid"/>
          </a:ln>
        </p:spPr>
      </p:sp>
      <p:sp>
        <p:nvSpPr>
          <p:cNvPr id="15" name="Text 12"/>
          <p:cNvSpPr/>
          <p:nvPr/>
        </p:nvSpPr>
        <p:spPr>
          <a:xfrm>
            <a:off x="820698" y="5323999"/>
            <a:ext cx="234434" cy="293132"/>
          </a:xfrm>
          <a:prstGeom prst="rect">
            <a:avLst/>
          </a:prstGeom>
          <a:noFill/>
          <a:ln/>
        </p:spPr>
        <p:txBody>
          <a:bodyPr wrap="none" lIns="0" tIns="0" rIns="0" bIns="0" rtlCol="0" anchor="t"/>
          <a:lstStyle/>
          <a:p>
            <a:pPr algn="l" indent="0" marL="0">
              <a:lnSpc>
                <a:spcPts val="1800"/>
              </a:lnSpc>
              <a:buNone/>
            </a:pPr>
            <a:r>
              <a:rPr lang="en-US" sz="1800" b="1" dirty="0">
                <a:solidFill>
                  <a:srgbClr val="E5E0DF"/>
                </a:solidFill>
                <a:latin typeface="Inter Bold" pitchFamily="34" charset="0"/>
                <a:ea typeface="Inter Bold" pitchFamily="34" charset="-122"/>
                <a:cs typeface="Inter Bold" pitchFamily="34" charset="-120"/>
              </a:rPr>
              <a:t>3</a:t>
            </a:r>
            <a:endParaRPr lang="en-US" sz="1800" dirty="0"/>
          </a:p>
        </p:txBody>
      </p:sp>
      <p:sp>
        <p:nvSpPr>
          <p:cNvPr id="16" name="Text 13"/>
          <p:cNvSpPr/>
          <p:nvPr/>
        </p:nvSpPr>
        <p:spPr>
          <a:xfrm>
            <a:off x="1406962" y="4954905"/>
            <a:ext cx="12598122" cy="312539"/>
          </a:xfrm>
          <a:prstGeom prst="rect">
            <a:avLst/>
          </a:prstGeom>
          <a:noFill/>
          <a:ln/>
        </p:spPr>
        <p:txBody>
          <a:bodyPr wrap="none" lIns="0" tIns="0" rIns="0" bIns="0" rtlCol="0" anchor="t"/>
          <a:lstStyle/>
          <a:p>
            <a:pPr algn="l" indent="0" marL="0">
              <a:lnSpc>
                <a:spcPts val="2450"/>
              </a:lnSpc>
              <a:buNone/>
            </a:pPr>
            <a:r>
              <a:rPr lang="en-US" sz="1500" b="1" dirty="0">
                <a:solidFill>
                  <a:srgbClr val="E5E0DF"/>
                </a:solidFill>
                <a:latin typeface="Inter" pitchFamily="34" charset="0"/>
                <a:ea typeface="Inter" pitchFamily="34" charset="-122"/>
                <a:cs typeface="Inter" pitchFamily="34" charset="-120"/>
              </a:rPr>
              <a:t>Neural Networks</a:t>
            </a:r>
            <a:endParaRPr lang="en-US" sz="1500" dirty="0"/>
          </a:p>
        </p:txBody>
      </p:sp>
      <p:sp>
        <p:nvSpPr>
          <p:cNvPr id="17" name="Text 14"/>
          <p:cNvSpPr/>
          <p:nvPr/>
        </p:nvSpPr>
        <p:spPr>
          <a:xfrm>
            <a:off x="1406962" y="5361146"/>
            <a:ext cx="12598122" cy="625078"/>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Inter" pitchFamily="34" charset="0"/>
                <a:ea typeface="Inter" pitchFamily="34" charset="-122"/>
                <a:cs typeface="Inter" pitchFamily="34" charset="-120"/>
              </a:rPr>
              <a:t>Inspired by the human brain, these are highly effective for complex pattern recognition, forming the foundation of deep learning for tasks like image and speech processing.</a:t>
            </a:r>
            <a:endParaRPr lang="en-US" sz="1500" dirty="0"/>
          </a:p>
        </p:txBody>
      </p:sp>
      <p:sp>
        <p:nvSpPr>
          <p:cNvPr id="18" name="Shape 15"/>
          <p:cNvSpPr/>
          <p:nvPr/>
        </p:nvSpPr>
        <p:spPr>
          <a:xfrm>
            <a:off x="625316" y="6298882"/>
            <a:ext cx="625316" cy="1343978"/>
          </a:xfrm>
          <a:prstGeom prst="roundRect">
            <a:avLst>
              <a:gd name="adj" fmla="val 360042"/>
            </a:avLst>
          </a:prstGeom>
          <a:solidFill>
            <a:srgbClr val="110080"/>
          </a:solidFill>
          <a:ln w="7620">
            <a:solidFill>
              <a:srgbClr val="2A1999"/>
            </a:solidFill>
            <a:prstDash val="solid"/>
          </a:ln>
        </p:spPr>
      </p:sp>
      <p:sp>
        <p:nvSpPr>
          <p:cNvPr id="19" name="Text 16"/>
          <p:cNvSpPr/>
          <p:nvPr/>
        </p:nvSpPr>
        <p:spPr>
          <a:xfrm>
            <a:off x="820698" y="6824305"/>
            <a:ext cx="234434" cy="293132"/>
          </a:xfrm>
          <a:prstGeom prst="rect">
            <a:avLst/>
          </a:prstGeom>
          <a:noFill/>
          <a:ln/>
        </p:spPr>
        <p:txBody>
          <a:bodyPr wrap="none" lIns="0" tIns="0" rIns="0" bIns="0" rtlCol="0" anchor="t"/>
          <a:lstStyle/>
          <a:p>
            <a:pPr algn="l" indent="0" marL="0">
              <a:lnSpc>
                <a:spcPts val="1800"/>
              </a:lnSpc>
              <a:buNone/>
            </a:pPr>
            <a:r>
              <a:rPr lang="en-US" sz="1800" b="1" dirty="0">
                <a:solidFill>
                  <a:srgbClr val="E5E0DF"/>
                </a:solidFill>
                <a:latin typeface="Inter Bold" pitchFamily="34" charset="0"/>
                <a:ea typeface="Inter Bold" pitchFamily="34" charset="-122"/>
                <a:cs typeface="Inter Bold" pitchFamily="34" charset="-120"/>
              </a:rPr>
              <a:t>4</a:t>
            </a:r>
            <a:endParaRPr lang="en-US" sz="1800" dirty="0"/>
          </a:p>
        </p:txBody>
      </p:sp>
      <p:sp>
        <p:nvSpPr>
          <p:cNvPr id="20" name="Text 17"/>
          <p:cNvSpPr/>
          <p:nvPr/>
        </p:nvSpPr>
        <p:spPr>
          <a:xfrm>
            <a:off x="1406962" y="6455212"/>
            <a:ext cx="12598122" cy="312539"/>
          </a:xfrm>
          <a:prstGeom prst="rect">
            <a:avLst/>
          </a:prstGeom>
          <a:noFill/>
          <a:ln/>
        </p:spPr>
        <p:txBody>
          <a:bodyPr wrap="none" lIns="0" tIns="0" rIns="0" bIns="0" rtlCol="0" anchor="t"/>
          <a:lstStyle/>
          <a:p>
            <a:pPr algn="l" indent="0" marL="0">
              <a:lnSpc>
                <a:spcPts val="2450"/>
              </a:lnSpc>
              <a:buNone/>
            </a:pPr>
            <a:r>
              <a:rPr lang="en-US" sz="1500" b="1" dirty="0">
                <a:solidFill>
                  <a:srgbClr val="E5E0DF"/>
                </a:solidFill>
                <a:latin typeface="Inter" pitchFamily="34" charset="0"/>
                <a:ea typeface="Inter" pitchFamily="34" charset="-122"/>
                <a:cs typeface="Inter" pitchFamily="34" charset="-120"/>
              </a:rPr>
              <a:t>Gradient Boosting Machines</a:t>
            </a:r>
            <a:endParaRPr lang="en-US" sz="1500" dirty="0"/>
          </a:p>
        </p:txBody>
      </p:sp>
      <p:sp>
        <p:nvSpPr>
          <p:cNvPr id="21" name="Text 18"/>
          <p:cNvSpPr/>
          <p:nvPr/>
        </p:nvSpPr>
        <p:spPr>
          <a:xfrm>
            <a:off x="1406962" y="6861453"/>
            <a:ext cx="12598122" cy="625078"/>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Inter" pitchFamily="34" charset="0"/>
                <a:ea typeface="Inter" pitchFamily="34" charset="-122"/>
                <a:cs typeface="Inter" pitchFamily="34" charset="-120"/>
              </a:rPr>
              <a:t>Algorithms like XGBoost and LightGBM are state-of-the-art for tabular data, sequentially building an ensemble of weak prediction models.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04637"/>
            <a:ext cx="11116985"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Tools &amp; Frameworks for Practical Applications</a:t>
            </a:r>
            <a:endParaRPr lang="en-US" sz="3900" dirty="0"/>
          </a:p>
        </p:txBody>
      </p:sp>
      <p:sp>
        <p:nvSpPr>
          <p:cNvPr id="3" name="Text 1"/>
          <p:cNvSpPr/>
          <p:nvPr/>
        </p:nvSpPr>
        <p:spPr>
          <a:xfrm>
            <a:off x="793790" y="1921550"/>
            <a:ext cx="13042821" cy="793909"/>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Implementing supervised machine learning in practice relies on a robust ecosystem of software tools and frameworks that simplify development, training, and deployment.</a:t>
            </a:r>
            <a:endParaRPr lang="en-US" sz="1950" dirty="0"/>
          </a:p>
        </p:txBody>
      </p:sp>
      <p:pic>
        <p:nvPicPr>
          <p:cNvPr id="4" name="Image 0" descr="preencoded.png">    </p:cNvPr>
          <p:cNvPicPr>
            <a:picLocks noChangeAspect="1"/>
          </p:cNvPicPr>
          <p:nvPr/>
        </p:nvPicPr>
        <p:blipFill>
          <a:blip r:embed="rId1"/>
          <a:stretch>
            <a:fillRect/>
          </a:stretch>
        </p:blipFill>
        <p:spPr>
          <a:xfrm>
            <a:off x="793790" y="2938701"/>
            <a:ext cx="496133" cy="496133"/>
          </a:xfrm>
          <a:prstGeom prst="rect">
            <a:avLst/>
          </a:prstGeom>
        </p:spPr>
      </p:pic>
      <p:sp>
        <p:nvSpPr>
          <p:cNvPr id="5" name="Text 2"/>
          <p:cNvSpPr/>
          <p:nvPr/>
        </p:nvSpPr>
        <p:spPr>
          <a:xfrm>
            <a:off x="1537930" y="3013115"/>
            <a:ext cx="3438049" cy="396954"/>
          </a:xfrm>
          <a:prstGeom prst="rect">
            <a:avLst/>
          </a:prstGeom>
          <a:noFill/>
          <a:ln/>
        </p:spPr>
        <p:txBody>
          <a:bodyPr wrap="none" lIns="0" tIns="0" rIns="0" bIns="0" rtlCol="0" anchor="t"/>
          <a:lstStyle/>
          <a:p>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Python Libraries</a:t>
            </a:r>
            <a:endParaRPr lang="en-US" sz="1950" dirty="0"/>
          </a:p>
        </p:txBody>
      </p:sp>
      <p:sp>
        <p:nvSpPr>
          <p:cNvPr id="6" name="Text 3"/>
          <p:cNvSpPr/>
          <p:nvPr/>
        </p:nvSpPr>
        <p:spPr>
          <a:xfrm>
            <a:off x="1537930" y="3529132"/>
            <a:ext cx="3438049" cy="2381726"/>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Essential tools like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scikit-learn</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for traditional ML algorithms, and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TensorFlow</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and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PyTorch</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for deep learning provide rich functionalities.</a:t>
            </a:r>
            <a:endParaRPr lang="en-US" sz="1950" dirty="0"/>
          </a:p>
        </p:txBody>
      </p:sp>
      <p:pic>
        <p:nvPicPr>
          <p:cNvPr id="7" name="Image 1" descr="preencoded.png">    </p:cNvPr>
          <p:cNvPicPr>
            <a:picLocks noChangeAspect="1"/>
          </p:cNvPicPr>
          <p:nvPr/>
        </p:nvPicPr>
        <p:blipFill>
          <a:blip r:embed="rId2"/>
          <a:stretch>
            <a:fillRect/>
          </a:stretch>
        </p:blipFill>
        <p:spPr>
          <a:xfrm>
            <a:off x="5223986" y="2938701"/>
            <a:ext cx="496133" cy="496133"/>
          </a:xfrm>
          <a:prstGeom prst="rect">
            <a:avLst/>
          </a:prstGeom>
        </p:spPr>
      </p:pic>
      <p:sp>
        <p:nvSpPr>
          <p:cNvPr id="8" name="Text 4"/>
          <p:cNvSpPr/>
          <p:nvPr/>
        </p:nvSpPr>
        <p:spPr>
          <a:xfrm>
            <a:off x="5968127" y="3013115"/>
            <a:ext cx="3438168" cy="396954"/>
          </a:xfrm>
          <a:prstGeom prst="rect">
            <a:avLst/>
          </a:prstGeom>
          <a:noFill/>
          <a:ln/>
        </p:spPr>
        <p:txBody>
          <a:bodyPr wrap="none" lIns="0" tIns="0" rIns="0" bIns="0" rtlCol="0" anchor="t"/>
          <a:lstStyle/>
          <a:p>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AutoML Platforms</a:t>
            </a:r>
            <a:endParaRPr lang="en-US" sz="1950" dirty="0"/>
          </a:p>
        </p:txBody>
      </p:sp>
      <p:sp>
        <p:nvSpPr>
          <p:cNvPr id="9" name="Text 5"/>
          <p:cNvSpPr/>
          <p:nvPr/>
        </p:nvSpPr>
        <p:spPr>
          <a:xfrm>
            <a:off x="5968127" y="3529132"/>
            <a:ext cx="3438168" cy="2381726"/>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Platforms such as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Google AutoML</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H2O.ai</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and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Microsoft Azure ML</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automate parts of the ML workflow, accelerating model development.</a:t>
            </a:r>
            <a:endParaRPr lang="en-US" sz="1950" dirty="0"/>
          </a:p>
        </p:txBody>
      </p:sp>
      <p:pic>
        <p:nvPicPr>
          <p:cNvPr id="10" name="Image 2" descr="preencoded.png">    </p:cNvPr>
          <p:cNvPicPr>
            <a:picLocks noChangeAspect="1"/>
          </p:cNvPicPr>
          <p:nvPr/>
        </p:nvPicPr>
        <p:blipFill>
          <a:blip r:embed="rId3"/>
          <a:stretch>
            <a:fillRect/>
          </a:stretch>
        </p:blipFill>
        <p:spPr>
          <a:xfrm>
            <a:off x="9654302" y="2938701"/>
            <a:ext cx="496133" cy="496133"/>
          </a:xfrm>
          <a:prstGeom prst="rect">
            <a:avLst/>
          </a:prstGeom>
        </p:spPr>
      </p:pic>
      <p:sp>
        <p:nvSpPr>
          <p:cNvPr id="11" name="Text 6"/>
          <p:cNvSpPr/>
          <p:nvPr/>
        </p:nvSpPr>
        <p:spPr>
          <a:xfrm>
            <a:off x="10398443" y="3013115"/>
            <a:ext cx="3438168" cy="396954"/>
          </a:xfrm>
          <a:prstGeom prst="rect">
            <a:avLst/>
          </a:prstGeom>
          <a:noFill/>
          <a:ln/>
        </p:spPr>
        <p:txBody>
          <a:bodyPr wrap="none" lIns="0" tIns="0" rIns="0" bIns="0" rtlCol="0" anchor="t"/>
          <a:lstStyle/>
          <a:p>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Data Labeling Tools</a:t>
            </a:r>
            <a:endParaRPr lang="en-US" sz="1950" dirty="0"/>
          </a:p>
        </p:txBody>
      </p:sp>
      <p:sp>
        <p:nvSpPr>
          <p:cNvPr id="12" name="Text 7"/>
          <p:cNvSpPr/>
          <p:nvPr/>
        </p:nvSpPr>
        <p:spPr>
          <a:xfrm>
            <a:off x="10398443" y="3529132"/>
            <a:ext cx="3438168" cy="2778681"/>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Specialized tools like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SuperAnnotate</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and </a:t>
            </a:r>
            <a:pPr algn="l" indent="0" marL="0">
              <a:lnSpc>
                <a:spcPts val="3100"/>
              </a:lnSpc>
              <a:buNone/>
            </a:pPr>
            <a:r>
              <a:rPr lang="en-US" sz="1950" b="1" dirty="0">
                <a:solidFill>
                  <a:srgbClr val="E5E0DF"/>
                </a:solidFill>
                <a:latin typeface="Inter" pitchFamily="34" charset="0"/>
                <a:ea typeface="Inter" pitchFamily="34" charset="-122"/>
                <a:cs typeface="Inter" pitchFamily="34" charset="-120"/>
              </a:rPr>
              <a:t>Labelbox</a:t>
            </a:r>
            <a:pPr algn="l" indent="0" marL="0">
              <a:lnSpc>
                <a:spcPts val="3100"/>
              </a:lnSpc>
              <a:buNone/>
            </a:pPr>
            <a:r>
              <a:rPr lang="en-US" sz="1950" dirty="0">
                <a:solidFill>
                  <a:srgbClr val="E5E0DF"/>
                </a:solidFill>
                <a:latin typeface="Inter" pitchFamily="34" charset="0"/>
                <a:ea typeface="Inter" pitchFamily="34" charset="-122"/>
                <a:cs typeface="Inter" pitchFamily="34" charset="-120"/>
              </a:rPr>
              <a:t> are critical for creating and managing high-quality labeled datasets, which are the bedrock of supervised learning.</a:t>
            </a:r>
            <a:endParaRPr lang="en-US" sz="1950" dirty="0"/>
          </a:p>
        </p:txBody>
      </p:sp>
      <p:sp>
        <p:nvSpPr>
          <p:cNvPr id="13" name="Text 8"/>
          <p:cNvSpPr/>
          <p:nvPr/>
        </p:nvSpPr>
        <p:spPr>
          <a:xfrm>
            <a:off x="793790" y="6531054"/>
            <a:ext cx="13042821" cy="793909"/>
          </a:xfrm>
          <a:prstGeom prst="rect">
            <a:avLst/>
          </a:prstGeom>
          <a:noFill/>
          <a:ln/>
        </p:spPr>
        <p:txBody>
          <a:bodyPr wrap="square" lIns="0" tIns="0" rIns="0" bIns="0" rtlCol="0" anchor="t"/>
          <a:lstStyle/>
          <a:p>
            <a:pPr algn="l" indent="0" marL="0">
              <a:lnSpc>
                <a:spcPts val="3100"/>
              </a:lnSpc>
              <a:buNone/>
            </a:pPr>
            <a:r>
              <a:rPr lang="en-US" sz="1950" dirty="0">
                <a:solidFill>
                  <a:srgbClr val="E5E0DF"/>
                </a:solidFill>
                <a:latin typeface="Inter" pitchFamily="34" charset="0"/>
                <a:ea typeface="Inter" pitchFamily="34" charset="-122"/>
                <a:cs typeface="Inter" pitchFamily="34" charset="-120"/>
              </a:rPr>
              <a:t>These tools, combined with the scalability of cloud services, empower developers and data scientists to build, train, and deploy sophisticated ML solutions efficiently.</a:t>
            </a:r>
            <a:endParaRPr lang="en-US" sz="1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8298" y="459938"/>
            <a:ext cx="6424970" cy="522089"/>
          </a:xfrm>
          <a:prstGeom prst="rect">
            <a:avLst/>
          </a:prstGeom>
          <a:noFill/>
          <a:ln/>
        </p:spPr>
        <p:txBody>
          <a:bodyPr wrap="none" lIns="0" tIns="0" rIns="0" bIns="0" rtlCol="0" anchor="t"/>
          <a:lstStyle/>
          <a:p>
            <a:pPr algn="l" indent="0" marL="0">
              <a:lnSpc>
                <a:spcPts val="4100"/>
              </a:lnSpc>
              <a:buNone/>
            </a:pPr>
            <a:r>
              <a:rPr lang="en-US" sz="3250" b="1" dirty="0">
                <a:solidFill>
                  <a:srgbClr val="FFFFFF"/>
                </a:solidFill>
                <a:latin typeface="Inter Bold" pitchFamily="34" charset="0"/>
                <a:ea typeface="Inter Bold" pitchFamily="34" charset="-122"/>
                <a:cs typeface="Inter Bold" pitchFamily="34" charset="-120"/>
              </a:rPr>
              <a:t>Real-World Impact &amp; Use Cases</a:t>
            </a:r>
            <a:endParaRPr lang="en-US" sz="3250" dirty="0"/>
          </a:p>
        </p:txBody>
      </p:sp>
      <p:sp>
        <p:nvSpPr>
          <p:cNvPr id="3" name="Text 1"/>
          <p:cNvSpPr/>
          <p:nvPr/>
        </p:nvSpPr>
        <p:spPr>
          <a:xfrm>
            <a:off x="668298" y="1316117"/>
            <a:ext cx="13293804" cy="66817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Inter" pitchFamily="34" charset="0"/>
                <a:ea typeface="Inter" pitchFamily="34" charset="-122"/>
                <a:cs typeface="Inter" pitchFamily="34" charset="-120"/>
              </a:rPr>
              <a:t>Supervised machine learning has revolutionized countless industries, driving innovation and efficiency across diverse applications. Its ability to derive insights from data translates into tangible benefits.</a:t>
            </a:r>
            <a:endParaRPr lang="en-US" sz="1600" dirty="0"/>
          </a:p>
        </p:txBody>
      </p:sp>
      <p:sp>
        <p:nvSpPr>
          <p:cNvPr id="4" name="Shape 2"/>
          <p:cNvSpPr/>
          <p:nvPr/>
        </p:nvSpPr>
        <p:spPr>
          <a:xfrm>
            <a:off x="668298" y="2172176"/>
            <a:ext cx="6563320" cy="2454235"/>
          </a:xfrm>
          <a:prstGeom prst="roundRect">
            <a:avLst>
              <a:gd name="adj" fmla="val 2859"/>
            </a:avLst>
          </a:prstGeom>
          <a:solidFill>
            <a:srgbClr val="110080"/>
          </a:solidFill>
          <a:ln w="7620">
            <a:solidFill>
              <a:srgbClr val="2A1999"/>
            </a:solidFill>
            <a:prstDash val="solid"/>
          </a:ln>
        </p:spPr>
      </p:sp>
      <p:sp>
        <p:nvSpPr>
          <p:cNvPr id="5" name="Shape 3"/>
          <p:cNvSpPr/>
          <p:nvPr/>
        </p:nvSpPr>
        <p:spPr>
          <a:xfrm>
            <a:off x="842963" y="2346841"/>
            <a:ext cx="501253" cy="501253"/>
          </a:xfrm>
          <a:prstGeom prst="roundRect">
            <a:avLst>
              <a:gd name="adj" fmla="val 18240461"/>
            </a:avLst>
          </a:prstGeom>
          <a:solidFill>
            <a:srgbClr val="2B0AFF"/>
          </a:solidFill>
          <a:ln/>
        </p:spPr>
      </p:sp>
      <p:pic>
        <p:nvPicPr>
          <p:cNvPr id="6" name="Image 0" descr="preencoded.png">    </p:cNvPr>
          <p:cNvPicPr>
            <a:picLocks noChangeAspect="1"/>
          </p:cNvPicPr>
          <p:nvPr/>
        </p:nvPicPr>
        <p:blipFill>
          <a:blip r:embed="rId1"/>
          <a:stretch>
            <a:fillRect/>
          </a:stretch>
        </p:blipFill>
        <p:spPr>
          <a:xfrm>
            <a:off x="980837" y="2456498"/>
            <a:ext cx="225504" cy="281940"/>
          </a:xfrm>
          <a:prstGeom prst="rect">
            <a:avLst/>
          </a:prstGeom>
        </p:spPr>
      </p:pic>
      <p:sp>
        <p:nvSpPr>
          <p:cNvPr id="7" name="Text 4"/>
          <p:cNvSpPr/>
          <p:nvPr/>
        </p:nvSpPr>
        <p:spPr>
          <a:xfrm>
            <a:off x="842963" y="3015139"/>
            <a:ext cx="6213991" cy="334089"/>
          </a:xfrm>
          <a:prstGeom prst="rect">
            <a:avLst/>
          </a:prstGeom>
          <a:noFill/>
          <a:ln/>
        </p:spPr>
        <p:txBody>
          <a:bodyPr wrap="none" lIns="0" tIns="0" rIns="0" bIns="0" rtlCol="0" anchor="t"/>
          <a:lstStyle/>
          <a:p>
            <a:pPr algn="l" indent="0" marL="0">
              <a:lnSpc>
                <a:spcPts val="2600"/>
              </a:lnSpc>
              <a:buNone/>
            </a:pPr>
            <a:r>
              <a:rPr lang="en-US" sz="1600" b="1" dirty="0">
                <a:solidFill>
                  <a:srgbClr val="E5E0DF"/>
                </a:solidFill>
                <a:latin typeface="Inter" pitchFamily="34" charset="0"/>
                <a:ea typeface="Inter" pitchFamily="34" charset="-122"/>
                <a:cs typeface="Inter" pitchFamily="34" charset="-120"/>
              </a:rPr>
              <a:t>Healthcare</a:t>
            </a:r>
            <a:endParaRPr lang="en-US" sz="1600" dirty="0"/>
          </a:p>
        </p:txBody>
      </p:sp>
      <p:sp>
        <p:nvSpPr>
          <p:cNvPr id="8" name="Text 5"/>
          <p:cNvSpPr/>
          <p:nvPr/>
        </p:nvSpPr>
        <p:spPr>
          <a:xfrm>
            <a:off x="842963" y="3449479"/>
            <a:ext cx="6213991" cy="1002268"/>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Inter" pitchFamily="34" charset="0"/>
                <a:ea typeface="Inter" pitchFamily="34" charset="-122"/>
                <a:cs typeface="Inter" pitchFamily="34" charset="-120"/>
              </a:rPr>
              <a:t>Predicting disease progression, aiding in early diagnosis from medical images, and personalizing treatment plans for patients.</a:t>
            </a:r>
            <a:endParaRPr lang="en-US" sz="1600" dirty="0"/>
          </a:p>
        </p:txBody>
      </p:sp>
      <p:sp>
        <p:nvSpPr>
          <p:cNvPr id="9" name="Shape 6"/>
          <p:cNvSpPr/>
          <p:nvPr/>
        </p:nvSpPr>
        <p:spPr>
          <a:xfrm>
            <a:off x="7398663" y="2172176"/>
            <a:ext cx="6563439" cy="2454235"/>
          </a:xfrm>
          <a:prstGeom prst="roundRect">
            <a:avLst>
              <a:gd name="adj" fmla="val 2859"/>
            </a:avLst>
          </a:prstGeom>
          <a:solidFill>
            <a:srgbClr val="110080"/>
          </a:solidFill>
          <a:ln w="7620">
            <a:solidFill>
              <a:srgbClr val="2A1999"/>
            </a:solidFill>
            <a:prstDash val="solid"/>
          </a:ln>
        </p:spPr>
      </p:sp>
      <p:sp>
        <p:nvSpPr>
          <p:cNvPr id="10" name="Shape 7"/>
          <p:cNvSpPr/>
          <p:nvPr/>
        </p:nvSpPr>
        <p:spPr>
          <a:xfrm>
            <a:off x="7573327" y="2346841"/>
            <a:ext cx="501253" cy="501253"/>
          </a:xfrm>
          <a:prstGeom prst="roundRect">
            <a:avLst>
              <a:gd name="adj" fmla="val 18240461"/>
            </a:avLst>
          </a:prstGeom>
          <a:solidFill>
            <a:srgbClr val="2B0AFF"/>
          </a:solidFill>
          <a:ln/>
        </p:spPr>
      </p:sp>
      <p:pic>
        <p:nvPicPr>
          <p:cNvPr id="11" name="Image 1" descr="preencoded.png">    </p:cNvPr>
          <p:cNvPicPr>
            <a:picLocks noChangeAspect="1"/>
          </p:cNvPicPr>
          <p:nvPr/>
        </p:nvPicPr>
        <p:blipFill>
          <a:blip r:embed="rId2"/>
          <a:stretch>
            <a:fillRect/>
          </a:stretch>
        </p:blipFill>
        <p:spPr>
          <a:xfrm>
            <a:off x="7711202" y="2456498"/>
            <a:ext cx="225504" cy="281940"/>
          </a:xfrm>
          <a:prstGeom prst="rect">
            <a:avLst/>
          </a:prstGeom>
        </p:spPr>
      </p:pic>
      <p:sp>
        <p:nvSpPr>
          <p:cNvPr id="12" name="Text 8"/>
          <p:cNvSpPr/>
          <p:nvPr/>
        </p:nvSpPr>
        <p:spPr>
          <a:xfrm>
            <a:off x="7573327" y="3015139"/>
            <a:ext cx="6214110" cy="334089"/>
          </a:xfrm>
          <a:prstGeom prst="rect">
            <a:avLst/>
          </a:prstGeom>
          <a:noFill/>
          <a:ln/>
        </p:spPr>
        <p:txBody>
          <a:bodyPr wrap="none" lIns="0" tIns="0" rIns="0" bIns="0" rtlCol="0" anchor="t"/>
          <a:lstStyle/>
          <a:p>
            <a:pPr algn="l" indent="0" marL="0">
              <a:lnSpc>
                <a:spcPts val="2600"/>
              </a:lnSpc>
              <a:buNone/>
            </a:pPr>
            <a:r>
              <a:rPr lang="en-US" sz="1600" b="1" dirty="0">
                <a:solidFill>
                  <a:srgbClr val="E5E0DF"/>
                </a:solidFill>
                <a:latin typeface="Inter" pitchFamily="34" charset="0"/>
                <a:ea typeface="Inter" pitchFamily="34" charset="-122"/>
                <a:cs typeface="Inter" pitchFamily="34" charset="-120"/>
              </a:rPr>
              <a:t>Finance</a:t>
            </a:r>
            <a:endParaRPr lang="en-US" sz="1600" dirty="0"/>
          </a:p>
        </p:txBody>
      </p:sp>
      <p:sp>
        <p:nvSpPr>
          <p:cNvPr id="13" name="Text 9"/>
          <p:cNvSpPr/>
          <p:nvPr/>
        </p:nvSpPr>
        <p:spPr>
          <a:xfrm>
            <a:off x="7573327" y="3449479"/>
            <a:ext cx="6214110" cy="1002268"/>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Inter" pitchFamily="34" charset="0"/>
                <a:ea typeface="Inter" pitchFamily="34" charset="-122"/>
                <a:cs typeface="Inter" pitchFamily="34" charset="-120"/>
              </a:rPr>
              <a:t>Detecting fraudulent transactions in real-time, assessing credit risk for loan applications, and optimizing investment strategies.</a:t>
            </a:r>
            <a:endParaRPr lang="en-US" sz="1600" dirty="0"/>
          </a:p>
        </p:txBody>
      </p:sp>
      <p:sp>
        <p:nvSpPr>
          <p:cNvPr id="14" name="Shape 10"/>
          <p:cNvSpPr/>
          <p:nvPr/>
        </p:nvSpPr>
        <p:spPr>
          <a:xfrm>
            <a:off x="668298" y="4793456"/>
            <a:ext cx="6563320" cy="2120146"/>
          </a:xfrm>
          <a:prstGeom prst="roundRect">
            <a:avLst>
              <a:gd name="adj" fmla="val 3310"/>
            </a:avLst>
          </a:prstGeom>
          <a:solidFill>
            <a:srgbClr val="110080"/>
          </a:solidFill>
          <a:ln w="7620">
            <a:solidFill>
              <a:srgbClr val="2A1999"/>
            </a:solidFill>
            <a:prstDash val="solid"/>
          </a:ln>
        </p:spPr>
      </p:sp>
      <p:sp>
        <p:nvSpPr>
          <p:cNvPr id="15" name="Shape 11"/>
          <p:cNvSpPr/>
          <p:nvPr/>
        </p:nvSpPr>
        <p:spPr>
          <a:xfrm>
            <a:off x="842963" y="4968121"/>
            <a:ext cx="501253" cy="501253"/>
          </a:xfrm>
          <a:prstGeom prst="roundRect">
            <a:avLst>
              <a:gd name="adj" fmla="val 18240461"/>
            </a:avLst>
          </a:prstGeom>
          <a:solidFill>
            <a:srgbClr val="2B0AFF"/>
          </a:solidFill>
          <a:ln/>
        </p:spPr>
      </p:sp>
      <p:pic>
        <p:nvPicPr>
          <p:cNvPr id="16" name="Image 2" descr="preencoded.png">    </p:cNvPr>
          <p:cNvPicPr>
            <a:picLocks noChangeAspect="1"/>
          </p:cNvPicPr>
          <p:nvPr/>
        </p:nvPicPr>
        <p:blipFill>
          <a:blip r:embed="rId3"/>
          <a:stretch>
            <a:fillRect/>
          </a:stretch>
        </p:blipFill>
        <p:spPr>
          <a:xfrm>
            <a:off x="980837" y="5077778"/>
            <a:ext cx="225504" cy="281940"/>
          </a:xfrm>
          <a:prstGeom prst="rect">
            <a:avLst/>
          </a:prstGeom>
        </p:spPr>
      </p:pic>
      <p:sp>
        <p:nvSpPr>
          <p:cNvPr id="17" name="Text 12"/>
          <p:cNvSpPr/>
          <p:nvPr/>
        </p:nvSpPr>
        <p:spPr>
          <a:xfrm>
            <a:off x="842963" y="5636419"/>
            <a:ext cx="6213991" cy="334089"/>
          </a:xfrm>
          <a:prstGeom prst="rect">
            <a:avLst/>
          </a:prstGeom>
          <a:noFill/>
          <a:ln/>
        </p:spPr>
        <p:txBody>
          <a:bodyPr wrap="none" lIns="0" tIns="0" rIns="0" bIns="0" rtlCol="0" anchor="t"/>
          <a:lstStyle/>
          <a:p>
            <a:pPr algn="l" indent="0" marL="0">
              <a:lnSpc>
                <a:spcPts val="2600"/>
              </a:lnSpc>
              <a:buNone/>
            </a:pPr>
            <a:r>
              <a:rPr lang="en-US" sz="1600" b="1" dirty="0">
                <a:solidFill>
                  <a:srgbClr val="E5E0DF"/>
                </a:solidFill>
                <a:latin typeface="Inter" pitchFamily="34" charset="0"/>
                <a:ea typeface="Inter" pitchFamily="34" charset="-122"/>
                <a:cs typeface="Inter" pitchFamily="34" charset="-120"/>
              </a:rPr>
              <a:t>Retail</a:t>
            </a:r>
            <a:endParaRPr lang="en-US" sz="1600" dirty="0"/>
          </a:p>
        </p:txBody>
      </p:sp>
      <p:sp>
        <p:nvSpPr>
          <p:cNvPr id="18" name="Text 13"/>
          <p:cNvSpPr/>
          <p:nvPr/>
        </p:nvSpPr>
        <p:spPr>
          <a:xfrm>
            <a:off x="842963" y="6070759"/>
            <a:ext cx="6213991" cy="66817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Inter" pitchFamily="34" charset="0"/>
                <a:ea typeface="Inter" pitchFamily="34" charset="-122"/>
                <a:cs typeface="Inter" pitchFamily="34" charset="-120"/>
              </a:rPr>
              <a:t>Forecasting customer churn, personalizing product recommendations, and optimizing inventory management.</a:t>
            </a:r>
            <a:endParaRPr lang="en-US" sz="1600" dirty="0"/>
          </a:p>
        </p:txBody>
      </p:sp>
      <p:sp>
        <p:nvSpPr>
          <p:cNvPr id="19" name="Shape 14"/>
          <p:cNvSpPr/>
          <p:nvPr/>
        </p:nvSpPr>
        <p:spPr>
          <a:xfrm>
            <a:off x="7398663" y="4793456"/>
            <a:ext cx="6563439" cy="2120146"/>
          </a:xfrm>
          <a:prstGeom prst="roundRect">
            <a:avLst>
              <a:gd name="adj" fmla="val 3310"/>
            </a:avLst>
          </a:prstGeom>
          <a:solidFill>
            <a:srgbClr val="110080"/>
          </a:solidFill>
          <a:ln w="7620">
            <a:solidFill>
              <a:srgbClr val="2A1999"/>
            </a:solidFill>
            <a:prstDash val="solid"/>
          </a:ln>
        </p:spPr>
      </p:sp>
      <p:sp>
        <p:nvSpPr>
          <p:cNvPr id="20" name="Shape 15"/>
          <p:cNvSpPr/>
          <p:nvPr/>
        </p:nvSpPr>
        <p:spPr>
          <a:xfrm>
            <a:off x="7573327" y="4968121"/>
            <a:ext cx="501253" cy="501253"/>
          </a:xfrm>
          <a:prstGeom prst="roundRect">
            <a:avLst>
              <a:gd name="adj" fmla="val 18240461"/>
            </a:avLst>
          </a:prstGeom>
          <a:solidFill>
            <a:srgbClr val="2B0AFF"/>
          </a:solidFill>
          <a:ln/>
        </p:spPr>
      </p:sp>
      <p:pic>
        <p:nvPicPr>
          <p:cNvPr id="21" name="Image 3" descr="preencoded.png">    </p:cNvPr>
          <p:cNvPicPr>
            <a:picLocks noChangeAspect="1"/>
          </p:cNvPicPr>
          <p:nvPr/>
        </p:nvPicPr>
        <p:blipFill>
          <a:blip r:embed="rId4"/>
          <a:stretch>
            <a:fillRect/>
          </a:stretch>
        </p:blipFill>
        <p:spPr>
          <a:xfrm>
            <a:off x="7711202" y="5077778"/>
            <a:ext cx="225504" cy="281940"/>
          </a:xfrm>
          <a:prstGeom prst="rect">
            <a:avLst/>
          </a:prstGeom>
        </p:spPr>
      </p:pic>
      <p:sp>
        <p:nvSpPr>
          <p:cNvPr id="22" name="Text 16"/>
          <p:cNvSpPr/>
          <p:nvPr/>
        </p:nvSpPr>
        <p:spPr>
          <a:xfrm>
            <a:off x="7573327" y="5636419"/>
            <a:ext cx="6214110" cy="334089"/>
          </a:xfrm>
          <a:prstGeom prst="rect">
            <a:avLst/>
          </a:prstGeom>
          <a:noFill/>
          <a:ln/>
        </p:spPr>
        <p:txBody>
          <a:bodyPr wrap="none" lIns="0" tIns="0" rIns="0" bIns="0" rtlCol="0" anchor="t"/>
          <a:lstStyle/>
          <a:p>
            <a:pPr algn="l" indent="0" marL="0">
              <a:lnSpc>
                <a:spcPts val="2600"/>
              </a:lnSpc>
              <a:buNone/>
            </a:pPr>
            <a:r>
              <a:rPr lang="en-US" sz="1600" b="1" dirty="0">
                <a:solidFill>
                  <a:srgbClr val="E5E0DF"/>
                </a:solidFill>
                <a:latin typeface="Inter" pitchFamily="34" charset="0"/>
                <a:ea typeface="Inter" pitchFamily="34" charset="-122"/>
                <a:cs typeface="Inter" pitchFamily="34" charset="-120"/>
              </a:rPr>
              <a:t>Autonomous Vehicles</a:t>
            </a:r>
            <a:endParaRPr lang="en-US" sz="1600" dirty="0"/>
          </a:p>
        </p:txBody>
      </p:sp>
      <p:sp>
        <p:nvSpPr>
          <p:cNvPr id="23" name="Text 17"/>
          <p:cNvSpPr/>
          <p:nvPr/>
        </p:nvSpPr>
        <p:spPr>
          <a:xfrm>
            <a:off x="7573327" y="6070759"/>
            <a:ext cx="6214110" cy="66817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Inter" pitchFamily="34" charset="0"/>
                <a:ea typeface="Inter" pitchFamily="34" charset="-122"/>
                <a:cs typeface="Inter" pitchFamily="34" charset="-120"/>
              </a:rPr>
              <a:t>Enabling object detection, pedestrian recognition, and critical decision-making for safe navigation.</a:t>
            </a:r>
            <a:endParaRPr lang="en-US" sz="1600" dirty="0"/>
          </a:p>
        </p:txBody>
      </p:sp>
      <p:sp>
        <p:nvSpPr>
          <p:cNvPr id="24" name="Text 18"/>
          <p:cNvSpPr/>
          <p:nvPr/>
        </p:nvSpPr>
        <p:spPr>
          <a:xfrm>
            <a:off x="668298" y="7101483"/>
            <a:ext cx="13293804" cy="66817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Inter" pitchFamily="34" charset="0"/>
                <a:ea typeface="Inter" pitchFamily="34" charset="-122"/>
                <a:cs typeface="Inter" pitchFamily="34" charset="-120"/>
              </a:rPr>
              <a:t>These examples underscore the pervasive influence of supervised learning in solving complex, real-world problems and creating intelligent systems.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2025-08-15T13:00:22Z</dcterms:created>
  <dcterms:modified xsi:type="dcterms:W3CDTF">2025-08-15T13:00:22Z</dcterms:modified>
</cp:coreProperties>
</file>